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11.svg" ContentType="image/svg+xml"/>
  <Override PartName="/ppt/media/image13.svg" ContentType="image/svg+xml"/>
  <Override PartName="/ppt/media/image16.svg" ContentType="image/svg+xml"/>
  <Override PartName="/ppt/media/image18.svg" ContentType="image/svg+xml"/>
  <Override PartName="/ppt/media/image20.svg" ContentType="image/svg+xml"/>
  <Override PartName="/ppt/media/image22.svg" ContentType="image/svg+xml"/>
  <Override PartName="/ppt/media/image25.svg" ContentType="image/svg+xml"/>
  <Override PartName="/ppt/media/image27.svg" ContentType="image/svg+xml"/>
  <Override PartName="/ppt/media/image29.svg" ContentType="image/svg+xml"/>
  <Override PartName="/ppt/media/image31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8288000" cy="10287000"/>
  <p:notesSz cx="6858000" cy="9144000"/>
  <p:embeddedFontLst>
    <p:embeddedFont>
      <p:font typeface="Noto Serif" panose="02020600060500020200"/>
      <p:regular r:id="rId17"/>
    </p:embeddedFont>
    <p:embeddedFont>
      <p:font typeface="Noto Serif Bold" panose="02020800060500020200"/>
      <p:bold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hyperlink" Target="https://gamma.app/?utm_source=made-with-gamma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hyperlink" Target="https://gamma.app/?utm_source=made-with-gamma" TargetMode="Externa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hyperlink" Target="https://gamma.app/?utm_source=made-with-gamma" TargetMode="Externa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hyperlink" Target="https://gamma.app/?utm_source=made-with-gamma" TargetMode="Externa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svg"/><Relationship Id="rId8" Type="http://schemas.openxmlformats.org/officeDocument/2006/relationships/image" Target="../media/image12.png"/><Relationship Id="rId7" Type="http://schemas.openxmlformats.org/officeDocument/2006/relationships/image" Target="../media/image11.svg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3.png"/><Relationship Id="rId1" Type="http://schemas.openxmlformats.org/officeDocument/2006/relationships/hyperlink" Target="https://gamma.app/?utm_source=made-with-gamma" TargetMode="Externa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hyperlink" Target="https://gamma.app/?utm_source=made-with-gamma" TargetMode="Externa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hyperlink" Target="https://gamma.app/?utm_source=made-with-gamma" TargetMode="Externa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png"/><Relationship Id="rId8" Type="http://schemas.openxmlformats.org/officeDocument/2006/relationships/image" Target="../media/image20.svg"/><Relationship Id="rId7" Type="http://schemas.openxmlformats.org/officeDocument/2006/relationships/image" Target="../media/image19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3" Type="http://schemas.openxmlformats.org/officeDocument/2006/relationships/notesSlide" Target="../notesSlides/notesSlide7.xml"/><Relationship Id="rId12" Type="http://schemas.openxmlformats.org/officeDocument/2006/relationships/slideLayout" Target="../slideLayouts/slideLayout7.xml"/><Relationship Id="rId11" Type="http://schemas.openxmlformats.org/officeDocument/2006/relationships/image" Target="../media/image3.png"/><Relationship Id="rId10" Type="http://schemas.openxmlformats.org/officeDocument/2006/relationships/image" Target="../media/image22.svg"/><Relationship Id="rId1" Type="http://schemas.openxmlformats.org/officeDocument/2006/relationships/hyperlink" Target="https://gamma.app/?utm_source=made-with-gamma" TargetMode="Externa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hyperlink" Target="https://gamma.app/?utm_source=made-with-gamma" TargetMode="Externa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30.png"/><Relationship Id="rId8" Type="http://schemas.openxmlformats.org/officeDocument/2006/relationships/image" Target="../media/image29.svg"/><Relationship Id="rId7" Type="http://schemas.openxmlformats.org/officeDocument/2006/relationships/image" Target="../media/image28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7.xml"/><Relationship Id="rId11" Type="http://schemas.openxmlformats.org/officeDocument/2006/relationships/image" Target="../media/image3.png"/><Relationship Id="rId10" Type="http://schemas.openxmlformats.org/officeDocument/2006/relationships/image" Target="../media/image31.svg"/><Relationship Id="rId1" Type="http://schemas.openxmlformats.org/officeDocument/2006/relationships/hyperlink" Target="https://gamma.app/?utm_source=made-with-gamm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7688759" y="498574"/>
            <a:ext cx="9768482" cy="2791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0"/>
              </a:lnSpc>
            </a:pPr>
            <a:r>
              <a:rPr lang="en-US" sz="10000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MatriCare AI</a:t>
            </a:r>
            <a:endParaRPr lang="en-US" sz="10000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688759" y="3406058"/>
            <a:ext cx="9768482" cy="1511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10"/>
              </a:lnSpc>
            </a:pPr>
            <a:r>
              <a:rPr lang="en-US" sz="4625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AI-based Prediction of Labour -related Complications</a:t>
            </a:r>
            <a:endParaRPr lang="en-US" sz="4625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688759" y="4977151"/>
            <a:ext cx="9768482" cy="1035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5"/>
              </a:lnSpc>
            </a:pPr>
            <a:r>
              <a:rPr lang="en-US" sz="231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Intelligent maternal healthcare system for early detection and critical intervention.</a:t>
            </a:r>
            <a:endParaRPr lang="en-US" sz="231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725780" y="7559109"/>
            <a:ext cx="3483084" cy="1745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2250">
                <a:solidFill>
                  <a:srgbClr val="595959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Team Members:</a:t>
            </a:r>
            <a:endParaRPr lang="en-US" sz="2250">
              <a:solidFill>
                <a:srgbClr val="595959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marL="339090" lvl="1" indent="-169545" algn="l">
              <a:lnSpc>
                <a:spcPts val="2700"/>
              </a:lnSpc>
              <a:buFont typeface="Arial" panose="020B0604020202020204"/>
              <a:buChar char="•"/>
            </a:pPr>
            <a:r>
              <a:rPr lang="en-US" sz="2250">
                <a:solidFill>
                  <a:srgbClr val="595959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Zaid Sutar</a:t>
            </a:r>
            <a:endParaRPr lang="en-US" sz="2250">
              <a:solidFill>
                <a:srgbClr val="595959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marL="339090" lvl="1" indent="-169545" algn="l">
              <a:lnSpc>
                <a:spcPts val="2700"/>
              </a:lnSpc>
              <a:buFont typeface="Arial" panose="020B0604020202020204"/>
              <a:buChar char="•"/>
            </a:pPr>
            <a:r>
              <a:rPr lang="en-US" sz="2250">
                <a:solidFill>
                  <a:srgbClr val="595959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Varsha Devdas</a:t>
            </a:r>
            <a:endParaRPr lang="en-US" sz="2250">
              <a:solidFill>
                <a:srgbClr val="595959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marL="339090" lvl="1" indent="-169545" algn="l">
              <a:lnSpc>
                <a:spcPts val="2700"/>
              </a:lnSpc>
              <a:buFont typeface="Arial" panose="020B0604020202020204"/>
              <a:buChar char="•"/>
            </a:pPr>
            <a:r>
              <a:rPr lang="en-US" sz="2250">
                <a:solidFill>
                  <a:srgbClr val="595959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Sakshi Bhumkar</a:t>
            </a:r>
            <a:endParaRPr lang="en-US" sz="2250">
              <a:solidFill>
                <a:srgbClr val="595959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marL="339090" lvl="1" indent="-169545" algn="l">
              <a:lnSpc>
                <a:spcPts val="2700"/>
              </a:lnSpc>
              <a:buFont typeface="Arial" panose="020B0604020202020204"/>
              <a:buChar char="•"/>
            </a:pPr>
            <a:r>
              <a:rPr lang="en-US" sz="2250">
                <a:solidFill>
                  <a:srgbClr val="595959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Aditya Kambale</a:t>
            </a:r>
            <a:endParaRPr lang="en-US" sz="2250">
              <a:solidFill>
                <a:srgbClr val="595959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314479" y="8697695"/>
            <a:ext cx="4105336" cy="706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2250">
                <a:solidFill>
                  <a:srgbClr val="595959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Under the guidance of </a:t>
            </a:r>
            <a:endParaRPr lang="en-US" sz="2250">
              <a:solidFill>
                <a:srgbClr val="595959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algn="l">
              <a:lnSpc>
                <a:spcPts val="2700"/>
              </a:lnSpc>
            </a:pPr>
            <a:r>
              <a:rPr lang="en-US" sz="2250">
                <a:solidFill>
                  <a:srgbClr val="595959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    - Prof. G.N. Chanderki</a:t>
            </a:r>
            <a:endParaRPr lang="en-US" sz="2250">
              <a:solidFill>
                <a:srgbClr val="595959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86380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52029" y="827931"/>
            <a:ext cx="8391971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4000" b="1">
                <a:solidFill>
                  <a:srgbClr val="BF9000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CHAPTER 5: CALL TO ACTION</a:t>
            </a:r>
            <a:endParaRPr lang="en-US" sz="4000" b="1">
              <a:solidFill>
                <a:srgbClr val="BF9000"/>
              </a:solidFill>
              <a:latin typeface="Noto Serif Bold" panose="02020800060500020200"/>
              <a:ea typeface="Noto Serif Bold" panose="02020800060500020200"/>
              <a:cs typeface="Noto Serif Bold" panose="02020800060500020200"/>
              <a:sym typeface="Noto Serif Bold" panose="020208000605000202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52029" y="1247775"/>
            <a:ext cx="15820430" cy="138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sz="8435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Proactive Care, Proven Impact</a:t>
            </a:r>
            <a:endParaRPr lang="en-US" sz="8435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52029" y="2931914"/>
            <a:ext cx="9774585" cy="690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sz="4185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Conclusion: Investing in MatriCare AI</a:t>
            </a:r>
            <a:endParaRPr lang="en-US" sz="4185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52029" y="3887540"/>
            <a:ext cx="16783942" cy="744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5"/>
              </a:lnSpc>
            </a:pPr>
            <a:r>
              <a:rPr lang="en-US" sz="1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MatriCare AI is more than a technology platform; it is a critical intervention tool that formalizes the pathway from data to life-saving action. By empowering healthcare providers with real-time, actionable insights, we can significantly reduce the risk associated with childbirth.</a:t>
            </a:r>
            <a:endParaRPr lang="en-US" sz="1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 rot="0">
            <a:off x="6594127" y="5014615"/>
            <a:ext cx="1585318" cy="859482"/>
            <a:chOff x="0" y="0"/>
            <a:chExt cx="2113757" cy="1145977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2113788" cy="1145921"/>
            </a:xfrm>
            <a:custGeom>
              <a:avLst/>
              <a:gdLst/>
              <a:ahLst/>
              <a:cxnLst/>
              <a:rect l="l" t="t" r="r" b="b"/>
              <a:pathLst>
                <a:path w="2113788" h="1145921">
                  <a:moveTo>
                    <a:pt x="0" y="0"/>
                  </a:moveTo>
                  <a:lnTo>
                    <a:pt x="2113788" y="0"/>
                  </a:lnTo>
                  <a:lnTo>
                    <a:pt x="2113788" y="1145921"/>
                  </a:lnTo>
                  <a:lnTo>
                    <a:pt x="0" y="11459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" r="1" b="-6"/>
              </a:stretch>
            </a:blip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 rot="0">
            <a:off x="8351341" y="5014615"/>
            <a:ext cx="1585318" cy="859482"/>
            <a:chOff x="0" y="0"/>
            <a:chExt cx="2113757" cy="1145977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2113788" cy="1145921"/>
            </a:xfrm>
            <a:custGeom>
              <a:avLst/>
              <a:gdLst/>
              <a:ahLst/>
              <a:cxnLst/>
              <a:rect l="l" t="t" r="r" b="b"/>
              <a:pathLst>
                <a:path w="2113788" h="1145921">
                  <a:moveTo>
                    <a:pt x="0" y="0"/>
                  </a:moveTo>
                  <a:lnTo>
                    <a:pt x="2113788" y="0"/>
                  </a:lnTo>
                  <a:lnTo>
                    <a:pt x="2113788" y="1145921"/>
                  </a:lnTo>
                  <a:lnTo>
                    <a:pt x="0" y="11459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" r="1" b="-6"/>
              </a:stretch>
            </a:blip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 rot="0">
            <a:off x="10108555" y="5014615"/>
            <a:ext cx="1585317" cy="859482"/>
            <a:chOff x="0" y="0"/>
            <a:chExt cx="2113757" cy="1145977"/>
          </a:xfrm>
        </p:grpSpPr>
        <p:sp>
          <p:nvSpPr>
            <p:cNvPr id="17" name="Freeform 17" descr="preencoded.png"/>
            <p:cNvSpPr/>
            <p:nvPr/>
          </p:nvSpPr>
          <p:spPr>
            <a:xfrm>
              <a:off x="0" y="0"/>
              <a:ext cx="2113788" cy="1145921"/>
            </a:xfrm>
            <a:custGeom>
              <a:avLst/>
              <a:gdLst/>
              <a:ahLst/>
              <a:cxnLst/>
              <a:rect l="l" t="t" r="r" b="b"/>
              <a:pathLst>
                <a:path w="2113788" h="1145921">
                  <a:moveTo>
                    <a:pt x="0" y="0"/>
                  </a:moveTo>
                  <a:lnTo>
                    <a:pt x="2113788" y="0"/>
                  </a:lnTo>
                  <a:lnTo>
                    <a:pt x="2113788" y="1145921"/>
                  </a:lnTo>
                  <a:lnTo>
                    <a:pt x="0" y="11459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" r="1" b="-6"/>
              </a:stretch>
            </a:blipFill>
          </p:spPr>
        </p:sp>
      </p:grpSp>
      <p:grpSp>
        <p:nvGrpSpPr>
          <p:cNvPr id="18" name="Group 18"/>
          <p:cNvGrpSpPr/>
          <p:nvPr/>
        </p:nvGrpSpPr>
        <p:grpSpPr>
          <a:xfrm rot="0">
            <a:off x="747266" y="6251674"/>
            <a:ext cx="5460950" cy="654100"/>
            <a:chOff x="0" y="0"/>
            <a:chExt cx="7281267" cy="872133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7268591" cy="859536"/>
            </a:xfrm>
            <a:custGeom>
              <a:avLst/>
              <a:gdLst/>
              <a:ahLst/>
              <a:cxnLst/>
              <a:rect l="l" t="t" r="r" b="b"/>
              <a:pathLst>
                <a:path w="7268591" h="859536">
                  <a:moveTo>
                    <a:pt x="0" y="429768"/>
                  </a:moveTo>
                  <a:cubicBezTo>
                    <a:pt x="0" y="192405"/>
                    <a:pt x="194945" y="0"/>
                    <a:pt x="435356" y="0"/>
                  </a:cubicBezTo>
                  <a:lnTo>
                    <a:pt x="6833235" y="0"/>
                  </a:lnTo>
                  <a:cubicBezTo>
                    <a:pt x="7073646" y="0"/>
                    <a:pt x="7268591" y="192405"/>
                    <a:pt x="7268591" y="429768"/>
                  </a:cubicBezTo>
                  <a:cubicBezTo>
                    <a:pt x="7268591" y="667131"/>
                    <a:pt x="7073646" y="859536"/>
                    <a:pt x="6833235" y="859536"/>
                  </a:cubicBezTo>
                  <a:lnTo>
                    <a:pt x="435356" y="859536"/>
                  </a:lnTo>
                  <a:cubicBezTo>
                    <a:pt x="194945" y="859409"/>
                    <a:pt x="0" y="667004"/>
                    <a:pt x="0" y="429768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7281291" cy="872236"/>
            </a:xfrm>
            <a:custGeom>
              <a:avLst/>
              <a:gdLst/>
              <a:ahLst/>
              <a:cxnLst/>
              <a:rect l="l" t="t" r="r" b="b"/>
              <a:pathLst>
                <a:path w="7281291" h="872236">
                  <a:moveTo>
                    <a:pt x="0" y="436118"/>
                  </a:moveTo>
                  <a:cubicBezTo>
                    <a:pt x="0" y="195199"/>
                    <a:pt x="197866" y="0"/>
                    <a:pt x="441706" y="0"/>
                  </a:cubicBezTo>
                  <a:lnTo>
                    <a:pt x="6839585" y="0"/>
                  </a:lnTo>
                  <a:lnTo>
                    <a:pt x="6839585" y="6350"/>
                  </a:lnTo>
                  <a:lnTo>
                    <a:pt x="6839585" y="0"/>
                  </a:lnTo>
                  <a:cubicBezTo>
                    <a:pt x="7083425" y="0"/>
                    <a:pt x="7281291" y="195199"/>
                    <a:pt x="7281291" y="436118"/>
                  </a:cubicBezTo>
                  <a:lnTo>
                    <a:pt x="7274941" y="436118"/>
                  </a:lnTo>
                  <a:lnTo>
                    <a:pt x="7281291" y="436118"/>
                  </a:lnTo>
                  <a:lnTo>
                    <a:pt x="7274941" y="436118"/>
                  </a:lnTo>
                  <a:lnTo>
                    <a:pt x="7281291" y="436118"/>
                  </a:lnTo>
                  <a:cubicBezTo>
                    <a:pt x="7281291" y="677037"/>
                    <a:pt x="7083425" y="872236"/>
                    <a:pt x="6839585" y="872236"/>
                  </a:cubicBezTo>
                  <a:lnTo>
                    <a:pt x="6839585" y="865886"/>
                  </a:lnTo>
                  <a:lnTo>
                    <a:pt x="6839585" y="872236"/>
                  </a:lnTo>
                  <a:lnTo>
                    <a:pt x="441706" y="872236"/>
                  </a:lnTo>
                  <a:lnTo>
                    <a:pt x="441706" y="865886"/>
                  </a:lnTo>
                  <a:lnTo>
                    <a:pt x="441706" y="872236"/>
                  </a:lnTo>
                  <a:cubicBezTo>
                    <a:pt x="197866" y="872109"/>
                    <a:pt x="0" y="677037"/>
                    <a:pt x="0" y="436118"/>
                  </a:cubicBezTo>
                  <a:lnTo>
                    <a:pt x="6350" y="436118"/>
                  </a:lnTo>
                  <a:lnTo>
                    <a:pt x="0" y="436118"/>
                  </a:lnTo>
                  <a:moveTo>
                    <a:pt x="12700" y="436118"/>
                  </a:moveTo>
                  <a:lnTo>
                    <a:pt x="6350" y="436118"/>
                  </a:lnTo>
                  <a:lnTo>
                    <a:pt x="12700" y="436118"/>
                  </a:lnTo>
                  <a:cubicBezTo>
                    <a:pt x="12700" y="669798"/>
                    <a:pt x="204724" y="859536"/>
                    <a:pt x="441706" y="859536"/>
                  </a:cubicBezTo>
                  <a:lnTo>
                    <a:pt x="6839585" y="859536"/>
                  </a:lnTo>
                  <a:cubicBezTo>
                    <a:pt x="7076567" y="859536"/>
                    <a:pt x="7268591" y="669925"/>
                    <a:pt x="7268591" y="436118"/>
                  </a:cubicBezTo>
                  <a:cubicBezTo>
                    <a:pt x="7268591" y="202311"/>
                    <a:pt x="7076567" y="12700"/>
                    <a:pt x="6839585" y="12700"/>
                  </a:cubicBezTo>
                  <a:lnTo>
                    <a:pt x="441706" y="12700"/>
                  </a:lnTo>
                  <a:lnTo>
                    <a:pt x="441706" y="6350"/>
                  </a:lnTo>
                  <a:lnTo>
                    <a:pt x="441706" y="12700"/>
                  </a:lnTo>
                  <a:cubicBezTo>
                    <a:pt x="204724" y="12700"/>
                    <a:pt x="12700" y="202311"/>
                    <a:pt x="12700" y="436118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3316635" y="6424910"/>
            <a:ext cx="322212" cy="355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500">
                <a:solidFill>
                  <a:srgbClr val="000000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1</a:t>
            </a:r>
            <a:endParaRPr lang="en-US" sz="2500">
              <a:solidFill>
                <a:srgbClr val="000000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66787" y="7106245"/>
            <a:ext cx="2685901" cy="345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Bridge the Gap</a:t>
            </a:r>
            <a:endParaRPr lang="en-US" sz="206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66787" y="7523261"/>
            <a:ext cx="5021908" cy="10885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5"/>
              </a:lnSpc>
            </a:pPr>
            <a:r>
              <a:rPr lang="en-US" sz="1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Provides crucial AI-based decision support where clinical expertise is scarce or overburdened.</a:t>
            </a:r>
            <a:endParaRPr lang="en-US" sz="1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24" name="Group 24"/>
          <p:cNvGrpSpPr/>
          <p:nvPr/>
        </p:nvGrpSpPr>
        <p:grpSpPr>
          <a:xfrm rot="0">
            <a:off x="6413450" y="6251674"/>
            <a:ext cx="5460950" cy="654100"/>
            <a:chOff x="0" y="0"/>
            <a:chExt cx="7281267" cy="872133"/>
          </a:xfrm>
        </p:grpSpPr>
        <p:sp>
          <p:nvSpPr>
            <p:cNvPr id="25" name="Freeform 25"/>
            <p:cNvSpPr/>
            <p:nvPr/>
          </p:nvSpPr>
          <p:spPr>
            <a:xfrm>
              <a:off x="6350" y="6350"/>
              <a:ext cx="7268591" cy="859536"/>
            </a:xfrm>
            <a:custGeom>
              <a:avLst/>
              <a:gdLst/>
              <a:ahLst/>
              <a:cxnLst/>
              <a:rect l="l" t="t" r="r" b="b"/>
              <a:pathLst>
                <a:path w="7268591" h="859536">
                  <a:moveTo>
                    <a:pt x="0" y="429768"/>
                  </a:moveTo>
                  <a:cubicBezTo>
                    <a:pt x="0" y="192405"/>
                    <a:pt x="194945" y="0"/>
                    <a:pt x="435356" y="0"/>
                  </a:cubicBezTo>
                  <a:lnTo>
                    <a:pt x="6833235" y="0"/>
                  </a:lnTo>
                  <a:cubicBezTo>
                    <a:pt x="7073646" y="0"/>
                    <a:pt x="7268591" y="192405"/>
                    <a:pt x="7268591" y="429768"/>
                  </a:cubicBezTo>
                  <a:cubicBezTo>
                    <a:pt x="7268591" y="667131"/>
                    <a:pt x="7073646" y="859536"/>
                    <a:pt x="6833235" y="859536"/>
                  </a:cubicBezTo>
                  <a:lnTo>
                    <a:pt x="435356" y="859536"/>
                  </a:lnTo>
                  <a:cubicBezTo>
                    <a:pt x="194945" y="859409"/>
                    <a:pt x="0" y="667004"/>
                    <a:pt x="0" y="429768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0" y="0"/>
              <a:ext cx="7281291" cy="872236"/>
            </a:xfrm>
            <a:custGeom>
              <a:avLst/>
              <a:gdLst/>
              <a:ahLst/>
              <a:cxnLst/>
              <a:rect l="l" t="t" r="r" b="b"/>
              <a:pathLst>
                <a:path w="7281291" h="872236">
                  <a:moveTo>
                    <a:pt x="0" y="436118"/>
                  </a:moveTo>
                  <a:cubicBezTo>
                    <a:pt x="0" y="195199"/>
                    <a:pt x="197866" y="0"/>
                    <a:pt x="441706" y="0"/>
                  </a:cubicBezTo>
                  <a:lnTo>
                    <a:pt x="6839585" y="0"/>
                  </a:lnTo>
                  <a:lnTo>
                    <a:pt x="6839585" y="6350"/>
                  </a:lnTo>
                  <a:lnTo>
                    <a:pt x="6839585" y="0"/>
                  </a:lnTo>
                  <a:cubicBezTo>
                    <a:pt x="7083425" y="0"/>
                    <a:pt x="7281291" y="195199"/>
                    <a:pt x="7281291" y="436118"/>
                  </a:cubicBezTo>
                  <a:lnTo>
                    <a:pt x="7274941" y="436118"/>
                  </a:lnTo>
                  <a:lnTo>
                    <a:pt x="7281291" y="436118"/>
                  </a:lnTo>
                  <a:lnTo>
                    <a:pt x="7274941" y="436118"/>
                  </a:lnTo>
                  <a:lnTo>
                    <a:pt x="7281291" y="436118"/>
                  </a:lnTo>
                  <a:cubicBezTo>
                    <a:pt x="7281291" y="677037"/>
                    <a:pt x="7083425" y="872236"/>
                    <a:pt x="6839585" y="872236"/>
                  </a:cubicBezTo>
                  <a:lnTo>
                    <a:pt x="6839585" y="865886"/>
                  </a:lnTo>
                  <a:lnTo>
                    <a:pt x="6839585" y="872236"/>
                  </a:lnTo>
                  <a:lnTo>
                    <a:pt x="441706" y="872236"/>
                  </a:lnTo>
                  <a:lnTo>
                    <a:pt x="441706" y="865886"/>
                  </a:lnTo>
                  <a:lnTo>
                    <a:pt x="441706" y="872236"/>
                  </a:lnTo>
                  <a:cubicBezTo>
                    <a:pt x="197866" y="872109"/>
                    <a:pt x="0" y="677037"/>
                    <a:pt x="0" y="436118"/>
                  </a:cubicBezTo>
                  <a:lnTo>
                    <a:pt x="6350" y="436118"/>
                  </a:lnTo>
                  <a:lnTo>
                    <a:pt x="0" y="436118"/>
                  </a:lnTo>
                  <a:moveTo>
                    <a:pt x="12700" y="436118"/>
                  </a:moveTo>
                  <a:lnTo>
                    <a:pt x="6350" y="436118"/>
                  </a:lnTo>
                  <a:lnTo>
                    <a:pt x="12700" y="436118"/>
                  </a:lnTo>
                  <a:cubicBezTo>
                    <a:pt x="12700" y="669798"/>
                    <a:pt x="204724" y="859536"/>
                    <a:pt x="441706" y="859536"/>
                  </a:cubicBezTo>
                  <a:lnTo>
                    <a:pt x="6839585" y="859536"/>
                  </a:lnTo>
                  <a:cubicBezTo>
                    <a:pt x="7076567" y="859536"/>
                    <a:pt x="7268591" y="669925"/>
                    <a:pt x="7268591" y="436118"/>
                  </a:cubicBezTo>
                  <a:cubicBezTo>
                    <a:pt x="7268591" y="202311"/>
                    <a:pt x="7076567" y="12700"/>
                    <a:pt x="6839585" y="12700"/>
                  </a:cubicBezTo>
                  <a:lnTo>
                    <a:pt x="441706" y="12700"/>
                  </a:lnTo>
                  <a:lnTo>
                    <a:pt x="441706" y="6350"/>
                  </a:lnTo>
                  <a:lnTo>
                    <a:pt x="441706" y="12700"/>
                  </a:lnTo>
                  <a:cubicBezTo>
                    <a:pt x="204724" y="12700"/>
                    <a:pt x="12700" y="202311"/>
                    <a:pt x="12700" y="436118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8982819" y="6424910"/>
            <a:ext cx="322213" cy="355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500">
                <a:solidFill>
                  <a:srgbClr val="000000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2</a:t>
            </a:r>
            <a:endParaRPr lang="en-US" sz="2500">
              <a:solidFill>
                <a:srgbClr val="000000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6632973" y="7106245"/>
            <a:ext cx="2685901" cy="345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Empowerment</a:t>
            </a:r>
            <a:endParaRPr lang="en-US" sz="206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6632973" y="7523261"/>
            <a:ext cx="5021908" cy="10885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5"/>
              </a:lnSpc>
            </a:pPr>
            <a:r>
              <a:rPr lang="en-US" sz="1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equips nurses and doctors with precise, immediate guidance tailored to the patient's condition.</a:t>
            </a:r>
            <a:endParaRPr lang="en-US" sz="1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30" name="Group 30"/>
          <p:cNvGrpSpPr/>
          <p:nvPr/>
        </p:nvGrpSpPr>
        <p:grpSpPr>
          <a:xfrm rot="0">
            <a:off x="12079635" y="6251674"/>
            <a:ext cx="5460950" cy="654100"/>
            <a:chOff x="0" y="0"/>
            <a:chExt cx="7281267" cy="872133"/>
          </a:xfrm>
        </p:grpSpPr>
        <p:sp>
          <p:nvSpPr>
            <p:cNvPr id="31" name="Freeform 31"/>
            <p:cNvSpPr/>
            <p:nvPr/>
          </p:nvSpPr>
          <p:spPr>
            <a:xfrm>
              <a:off x="6350" y="6350"/>
              <a:ext cx="7268591" cy="859536"/>
            </a:xfrm>
            <a:custGeom>
              <a:avLst/>
              <a:gdLst/>
              <a:ahLst/>
              <a:cxnLst/>
              <a:rect l="l" t="t" r="r" b="b"/>
              <a:pathLst>
                <a:path w="7268591" h="859536">
                  <a:moveTo>
                    <a:pt x="0" y="429768"/>
                  </a:moveTo>
                  <a:cubicBezTo>
                    <a:pt x="0" y="192405"/>
                    <a:pt x="194945" y="0"/>
                    <a:pt x="435356" y="0"/>
                  </a:cubicBezTo>
                  <a:lnTo>
                    <a:pt x="6833235" y="0"/>
                  </a:lnTo>
                  <a:cubicBezTo>
                    <a:pt x="7073646" y="0"/>
                    <a:pt x="7268591" y="192405"/>
                    <a:pt x="7268591" y="429768"/>
                  </a:cubicBezTo>
                  <a:cubicBezTo>
                    <a:pt x="7268591" y="667131"/>
                    <a:pt x="7073646" y="859536"/>
                    <a:pt x="6833235" y="859536"/>
                  </a:cubicBezTo>
                  <a:lnTo>
                    <a:pt x="435356" y="859536"/>
                  </a:lnTo>
                  <a:cubicBezTo>
                    <a:pt x="194945" y="859409"/>
                    <a:pt x="0" y="667004"/>
                    <a:pt x="0" y="429768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0" y="0"/>
              <a:ext cx="7281291" cy="872236"/>
            </a:xfrm>
            <a:custGeom>
              <a:avLst/>
              <a:gdLst/>
              <a:ahLst/>
              <a:cxnLst/>
              <a:rect l="l" t="t" r="r" b="b"/>
              <a:pathLst>
                <a:path w="7281291" h="872236">
                  <a:moveTo>
                    <a:pt x="0" y="436118"/>
                  </a:moveTo>
                  <a:cubicBezTo>
                    <a:pt x="0" y="195199"/>
                    <a:pt x="197866" y="0"/>
                    <a:pt x="441706" y="0"/>
                  </a:cubicBezTo>
                  <a:lnTo>
                    <a:pt x="6839585" y="0"/>
                  </a:lnTo>
                  <a:lnTo>
                    <a:pt x="6839585" y="6350"/>
                  </a:lnTo>
                  <a:lnTo>
                    <a:pt x="6839585" y="0"/>
                  </a:lnTo>
                  <a:cubicBezTo>
                    <a:pt x="7083425" y="0"/>
                    <a:pt x="7281291" y="195199"/>
                    <a:pt x="7281291" y="436118"/>
                  </a:cubicBezTo>
                  <a:lnTo>
                    <a:pt x="7274941" y="436118"/>
                  </a:lnTo>
                  <a:lnTo>
                    <a:pt x="7281291" y="436118"/>
                  </a:lnTo>
                  <a:lnTo>
                    <a:pt x="7274941" y="436118"/>
                  </a:lnTo>
                  <a:lnTo>
                    <a:pt x="7281291" y="436118"/>
                  </a:lnTo>
                  <a:cubicBezTo>
                    <a:pt x="7281291" y="677037"/>
                    <a:pt x="7083425" y="872236"/>
                    <a:pt x="6839585" y="872236"/>
                  </a:cubicBezTo>
                  <a:lnTo>
                    <a:pt x="6839585" y="865886"/>
                  </a:lnTo>
                  <a:lnTo>
                    <a:pt x="6839585" y="872236"/>
                  </a:lnTo>
                  <a:lnTo>
                    <a:pt x="441706" y="872236"/>
                  </a:lnTo>
                  <a:lnTo>
                    <a:pt x="441706" y="865886"/>
                  </a:lnTo>
                  <a:lnTo>
                    <a:pt x="441706" y="872236"/>
                  </a:lnTo>
                  <a:cubicBezTo>
                    <a:pt x="197866" y="872109"/>
                    <a:pt x="0" y="677037"/>
                    <a:pt x="0" y="436118"/>
                  </a:cubicBezTo>
                  <a:lnTo>
                    <a:pt x="6350" y="436118"/>
                  </a:lnTo>
                  <a:lnTo>
                    <a:pt x="0" y="436118"/>
                  </a:lnTo>
                  <a:moveTo>
                    <a:pt x="12700" y="436118"/>
                  </a:moveTo>
                  <a:lnTo>
                    <a:pt x="6350" y="436118"/>
                  </a:lnTo>
                  <a:lnTo>
                    <a:pt x="12700" y="436118"/>
                  </a:lnTo>
                  <a:cubicBezTo>
                    <a:pt x="12700" y="669798"/>
                    <a:pt x="204724" y="859536"/>
                    <a:pt x="441706" y="859536"/>
                  </a:cubicBezTo>
                  <a:lnTo>
                    <a:pt x="6839585" y="859536"/>
                  </a:lnTo>
                  <a:cubicBezTo>
                    <a:pt x="7076567" y="859536"/>
                    <a:pt x="7268591" y="669925"/>
                    <a:pt x="7268591" y="436118"/>
                  </a:cubicBezTo>
                  <a:cubicBezTo>
                    <a:pt x="7268591" y="202311"/>
                    <a:pt x="7076567" y="12700"/>
                    <a:pt x="6839585" y="12700"/>
                  </a:cubicBezTo>
                  <a:lnTo>
                    <a:pt x="441706" y="12700"/>
                  </a:lnTo>
                  <a:lnTo>
                    <a:pt x="441706" y="6350"/>
                  </a:lnTo>
                  <a:lnTo>
                    <a:pt x="441706" y="12700"/>
                  </a:lnTo>
                  <a:cubicBezTo>
                    <a:pt x="204724" y="12700"/>
                    <a:pt x="12700" y="202311"/>
                    <a:pt x="12700" y="436118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sp>
        <p:nvSpPr>
          <p:cNvPr id="33" name="TextBox 33"/>
          <p:cNvSpPr txBox="1"/>
          <p:nvPr/>
        </p:nvSpPr>
        <p:spPr>
          <a:xfrm>
            <a:off x="14649004" y="6424910"/>
            <a:ext cx="322212" cy="355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500">
                <a:solidFill>
                  <a:srgbClr val="000000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3</a:t>
            </a:r>
            <a:endParaRPr lang="en-US" sz="2500">
              <a:solidFill>
                <a:srgbClr val="000000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2299156" y="7106245"/>
            <a:ext cx="2685901" cy="345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Fulfilling SDG 3.1</a:t>
            </a:r>
            <a:endParaRPr lang="en-US" sz="206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2299156" y="7523261"/>
            <a:ext cx="5021908" cy="10885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5"/>
              </a:lnSpc>
            </a:pPr>
            <a:r>
              <a:rPr lang="en-US" sz="1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A critical step toward achieving the global target of reducing the maternal mortality ratio below 70 by 2030.</a:t>
            </a:r>
            <a:endParaRPr lang="en-US" sz="1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6" name="Freeform 36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86380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55464" y="1224706"/>
            <a:ext cx="728176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4000" b="1">
                <a:solidFill>
                  <a:srgbClr val="BF9000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CHAPTER 1: THE URGENCY</a:t>
            </a:r>
            <a:endParaRPr lang="en-US" sz="4000" b="1">
              <a:solidFill>
                <a:srgbClr val="BF9000"/>
              </a:solidFill>
              <a:latin typeface="Noto Serif Bold" panose="02020800060500020200"/>
              <a:ea typeface="Noto Serif Bold" panose="02020800060500020200"/>
              <a:cs typeface="Noto Serif Bold" panose="02020800060500020200"/>
              <a:sym typeface="Noto Serif Bold" panose="020208000605000202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55464" y="1504206"/>
            <a:ext cx="10024914" cy="801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4750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The Global Maternal Health Crisis</a:t>
            </a:r>
            <a:endParaRPr lang="en-US" sz="4750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55464" y="2596455"/>
            <a:ext cx="16577072" cy="858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0"/>
              </a:lnSpc>
            </a:pPr>
            <a:r>
              <a:rPr lang="en-US" sz="187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Maternal mortality remains a grave global public health challenge, with hundreds of women dying every day from largely preventable causes. The disparity between high-income and low-resource settings is unacceptable and demands intelligent, urgent solutions.</a:t>
            </a:r>
            <a:endParaRPr lang="en-US" sz="187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11" name="Group 11"/>
          <p:cNvGrpSpPr/>
          <p:nvPr/>
        </p:nvGrpSpPr>
        <p:grpSpPr>
          <a:xfrm rot="0">
            <a:off x="850701" y="3724721"/>
            <a:ext cx="16586597" cy="1904256"/>
            <a:chOff x="0" y="0"/>
            <a:chExt cx="22115463" cy="2539008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22102826" cy="2526284"/>
            </a:xfrm>
            <a:custGeom>
              <a:avLst/>
              <a:gdLst/>
              <a:ahLst/>
              <a:cxnLst/>
              <a:rect l="l" t="t" r="r" b="b"/>
              <a:pathLst>
                <a:path w="22102826" h="2526284">
                  <a:moveTo>
                    <a:pt x="0" y="136906"/>
                  </a:moveTo>
                  <a:cubicBezTo>
                    <a:pt x="0" y="61341"/>
                    <a:pt x="61595" y="0"/>
                    <a:pt x="137541" y="0"/>
                  </a:cubicBezTo>
                  <a:lnTo>
                    <a:pt x="21965286" y="0"/>
                  </a:lnTo>
                  <a:cubicBezTo>
                    <a:pt x="22041231" y="0"/>
                    <a:pt x="22102826" y="61341"/>
                    <a:pt x="22102826" y="136906"/>
                  </a:cubicBezTo>
                  <a:lnTo>
                    <a:pt x="22102826" y="2389378"/>
                  </a:lnTo>
                  <a:cubicBezTo>
                    <a:pt x="22102826" y="2464943"/>
                    <a:pt x="22041231" y="2526284"/>
                    <a:pt x="21965286" y="2526284"/>
                  </a:cubicBezTo>
                  <a:lnTo>
                    <a:pt x="137541" y="2526284"/>
                  </a:lnTo>
                  <a:cubicBezTo>
                    <a:pt x="61595" y="2526284"/>
                    <a:pt x="0" y="2465070"/>
                    <a:pt x="0" y="2389378"/>
                  </a:cubicBezTo>
                  <a:close/>
                </a:path>
              </a:pathLst>
            </a:custGeom>
            <a:solidFill>
              <a:srgbClr val="F2EDE5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22115526" cy="2538984"/>
            </a:xfrm>
            <a:custGeom>
              <a:avLst/>
              <a:gdLst/>
              <a:ahLst/>
              <a:cxnLst/>
              <a:rect l="l" t="t" r="r" b="b"/>
              <a:pathLst>
                <a:path w="22115526" h="2538984">
                  <a:moveTo>
                    <a:pt x="0" y="143256"/>
                  </a:moveTo>
                  <a:cubicBezTo>
                    <a:pt x="0" y="64135"/>
                    <a:pt x="64389" y="0"/>
                    <a:pt x="143891" y="0"/>
                  </a:cubicBezTo>
                  <a:lnTo>
                    <a:pt x="21971636" y="0"/>
                  </a:lnTo>
                  <a:lnTo>
                    <a:pt x="21971636" y="6350"/>
                  </a:lnTo>
                  <a:lnTo>
                    <a:pt x="21971636" y="0"/>
                  </a:lnTo>
                  <a:cubicBezTo>
                    <a:pt x="22051011" y="0"/>
                    <a:pt x="22115526" y="64135"/>
                    <a:pt x="22115526" y="143256"/>
                  </a:cubicBezTo>
                  <a:lnTo>
                    <a:pt x="22109176" y="143256"/>
                  </a:lnTo>
                  <a:lnTo>
                    <a:pt x="22115526" y="143256"/>
                  </a:lnTo>
                  <a:lnTo>
                    <a:pt x="22115526" y="2395728"/>
                  </a:lnTo>
                  <a:lnTo>
                    <a:pt x="22109176" y="2395728"/>
                  </a:lnTo>
                  <a:lnTo>
                    <a:pt x="22115526" y="2395728"/>
                  </a:lnTo>
                  <a:cubicBezTo>
                    <a:pt x="22115526" y="2474849"/>
                    <a:pt x="22051138" y="2538984"/>
                    <a:pt x="21971636" y="2538984"/>
                  </a:cubicBezTo>
                  <a:lnTo>
                    <a:pt x="21971636" y="2532634"/>
                  </a:lnTo>
                  <a:lnTo>
                    <a:pt x="21971636" y="2538984"/>
                  </a:lnTo>
                  <a:lnTo>
                    <a:pt x="143891" y="2538984"/>
                  </a:lnTo>
                  <a:lnTo>
                    <a:pt x="143891" y="2532634"/>
                  </a:lnTo>
                  <a:lnTo>
                    <a:pt x="143891" y="2538984"/>
                  </a:lnTo>
                  <a:cubicBezTo>
                    <a:pt x="64389" y="2538984"/>
                    <a:pt x="0" y="2474849"/>
                    <a:pt x="0" y="2395728"/>
                  </a:cubicBezTo>
                  <a:lnTo>
                    <a:pt x="0" y="143256"/>
                  </a:lnTo>
                  <a:lnTo>
                    <a:pt x="6350" y="143256"/>
                  </a:lnTo>
                  <a:lnTo>
                    <a:pt x="0" y="143256"/>
                  </a:lnTo>
                  <a:moveTo>
                    <a:pt x="12700" y="143256"/>
                  </a:moveTo>
                  <a:lnTo>
                    <a:pt x="12700" y="2395728"/>
                  </a:lnTo>
                  <a:lnTo>
                    <a:pt x="6350" y="2395728"/>
                  </a:lnTo>
                  <a:lnTo>
                    <a:pt x="12700" y="2395728"/>
                  </a:lnTo>
                  <a:cubicBezTo>
                    <a:pt x="12700" y="2467737"/>
                    <a:pt x="71374" y="2526284"/>
                    <a:pt x="143891" y="2526284"/>
                  </a:cubicBezTo>
                  <a:lnTo>
                    <a:pt x="21971636" y="2526284"/>
                  </a:lnTo>
                  <a:cubicBezTo>
                    <a:pt x="22044025" y="2526284"/>
                    <a:pt x="22102826" y="2467864"/>
                    <a:pt x="22102826" y="2395728"/>
                  </a:cubicBezTo>
                  <a:lnTo>
                    <a:pt x="22102826" y="143256"/>
                  </a:lnTo>
                  <a:cubicBezTo>
                    <a:pt x="22102826" y="71247"/>
                    <a:pt x="22044152" y="12700"/>
                    <a:pt x="21971636" y="12700"/>
                  </a:cubicBezTo>
                  <a:lnTo>
                    <a:pt x="143891" y="12700"/>
                  </a:lnTo>
                  <a:lnTo>
                    <a:pt x="143891" y="6350"/>
                  </a:lnTo>
                  <a:lnTo>
                    <a:pt x="143891" y="12700"/>
                  </a:lnTo>
                  <a:cubicBezTo>
                    <a:pt x="71374" y="12700"/>
                    <a:pt x="12700" y="71120"/>
                    <a:pt x="12700" y="143256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grpSp>
        <p:nvGrpSpPr>
          <p:cNvPr id="14" name="Group 14"/>
          <p:cNvGrpSpPr/>
          <p:nvPr/>
        </p:nvGrpSpPr>
        <p:grpSpPr>
          <a:xfrm rot="0">
            <a:off x="864989" y="3739009"/>
            <a:ext cx="5519291" cy="1875681"/>
            <a:chOff x="0" y="0"/>
            <a:chExt cx="7359055" cy="250090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359142" cy="2500884"/>
            </a:xfrm>
            <a:custGeom>
              <a:avLst/>
              <a:gdLst/>
              <a:ahLst/>
              <a:cxnLst/>
              <a:rect l="l" t="t" r="r" b="b"/>
              <a:pathLst>
                <a:path w="7359142" h="2500884">
                  <a:moveTo>
                    <a:pt x="0" y="136906"/>
                  </a:moveTo>
                  <a:cubicBezTo>
                    <a:pt x="0" y="61341"/>
                    <a:pt x="61341" y="0"/>
                    <a:pt x="136906" y="0"/>
                  </a:cubicBezTo>
                  <a:lnTo>
                    <a:pt x="7222237" y="0"/>
                  </a:lnTo>
                  <a:cubicBezTo>
                    <a:pt x="7297801" y="0"/>
                    <a:pt x="7359142" y="61341"/>
                    <a:pt x="7359142" y="136906"/>
                  </a:cubicBezTo>
                  <a:lnTo>
                    <a:pt x="7359142" y="2363978"/>
                  </a:lnTo>
                  <a:cubicBezTo>
                    <a:pt x="7359142" y="2439543"/>
                    <a:pt x="7297801" y="2500884"/>
                    <a:pt x="7222237" y="2500884"/>
                  </a:cubicBezTo>
                  <a:lnTo>
                    <a:pt x="136906" y="2500884"/>
                  </a:lnTo>
                  <a:cubicBezTo>
                    <a:pt x="61341" y="2500884"/>
                    <a:pt x="0" y="2439670"/>
                    <a:pt x="0" y="2363978"/>
                  </a:cubicBezTo>
                  <a:close/>
                </a:path>
              </a:pathLst>
            </a:custGeom>
            <a:solidFill>
              <a:srgbClr val="F2EDE5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109365" y="3973860"/>
            <a:ext cx="3666530" cy="467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287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800+ Deaths Daily</a:t>
            </a:r>
            <a:endParaRPr lang="en-US" sz="287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109365" y="4512171"/>
            <a:ext cx="5030540" cy="858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0"/>
              </a:lnSpc>
            </a:pPr>
            <a:r>
              <a:rPr lang="en-US" sz="187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Women die from preventable pregnancy-related causes (WHO 2023).</a:t>
            </a:r>
            <a:endParaRPr lang="en-US" sz="187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18" name="Group 18"/>
          <p:cNvGrpSpPr/>
          <p:nvPr/>
        </p:nvGrpSpPr>
        <p:grpSpPr>
          <a:xfrm rot="0">
            <a:off x="6384280" y="3739009"/>
            <a:ext cx="5519291" cy="1875681"/>
            <a:chOff x="0" y="0"/>
            <a:chExt cx="7359055" cy="250090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7359015" cy="2500884"/>
            </a:xfrm>
            <a:custGeom>
              <a:avLst/>
              <a:gdLst/>
              <a:ahLst/>
              <a:cxnLst/>
              <a:rect l="l" t="t" r="r" b="b"/>
              <a:pathLst>
                <a:path w="7359015" h="2500884">
                  <a:moveTo>
                    <a:pt x="0" y="0"/>
                  </a:moveTo>
                  <a:lnTo>
                    <a:pt x="7359015" y="0"/>
                  </a:lnTo>
                  <a:lnTo>
                    <a:pt x="7359015" y="2500884"/>
                  </a:lnTo>
                  <a:lnTo>
                    <a:pt x="0" y="2500884"/>
                  </a:lnTo>
                  <a:close/>
                </a:path>
              </a:pathLst>
            </a:custGeom>
            <a:solidFill>
              <a:srgbClr val="F2EDE5"/>
            </a:solidFill>
          </p:spPr>
        </p:sp>
      </p:grpSp>
      <p:grpSp>
        <p:nvGrpSpPr>
          <p:cNvPr id="20" name="Group 20"/>
          <p:cNvGrpSpPr/>
          <p:nvPr/>
        </p:nvGrpSpPr>
        <p:grpSpPr>
          <a:xfrm rot="0">
            <a:off x="6384280" y="3739009"/>
            <a:ext cx="28575" cy="1875681"/>
            <a:chOff x="0" y="0"/>
            <a:chExt cx="38100" cy="250090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8100" cy="2500884"/>
            </a:xfrm>
            <a:custGeom>
              <a:avLst/>
              <a:gdLst/>
              <a:ahLst/>
              <a:cxnLst/>
              <a:rect l="l" t="t" r="r" b="b"/>
              <a:pathLst>
                <a:path w="38100" h="250088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2481834"/>
                  </a:lnTo>
                  <a:cubicBezTo>
                    <a:pt x="38100" y="2492375"/>
                    <a:pt x="29591" y="2500884"/>
                    <a:pt x="19050" y="2500884"/>
                  </a:cubicBezTo>
                  <a:cubicBezTo>
                    <a:pt x="8509" y="2500884"/>
                    <a:pt x="0" y="2492375"/>
                    <a:pt x="0" y="2481834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6628656" y="3973860"/>
            <a:ext cx="3666530" cy="467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287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94% of Deaths</a:t>
            </a:r>
            <a:endParaRPr lang="en-US" sz="287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628656" y="4512171"/>
            <a:ext cx="5030540" cy="858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0"/>
              </a:lnSpc>
            </a:pPr>
            <a:r>
              <a:rPr lang="en-US" sz="187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Occur in low- and middle-income countries (WHO).</a:t>
            </a:r>
            <a:endParaRPr lang="en-US" sz="187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24" name="Group 24"/>
          <p:cNvGrpSpPr/>
          <p:nvPr/>
        </p:nvGrpSpPr>
        <p:grpSpPr>
          <a:xfrm rot="0">
            <a:off x="11903571" y="3739009"/>
            <a:ext cx="5519291" cy="1875681"/>
            <a:chOff x="0" y="0"/>
            <a:chExt cx="7359055" cy="250090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7359015" cy="2500884"/>
            </a:xfrm>
            <a:custGeom>
              <a:avLst/>
              <a:gdLst/>
              <a:ahLst/>
              <a:cxnLst/>
              <a:rect l="l" t="t" r="r" b="b"/>
              <a:pathLst>
                <a:path w="7359015" h="2500884">
                  <a:moveTo>
                    <a:pt x="0" y="0"/>
                  </a:moveTo>
                  <a:lnTo>
                    <a:pt x="7359015" y="0"/>
                  </a:lnTo>
                  <a:lnTo>
                    <a:pt x="7359015" y="2500884"/>
                  </a:lnTo>
                  <a:lnTo>
                    <a:pt x="0" y="2500884"/>
                  </a:lnTo>
                  <a:close/>
                </a:path>
              </a:pathLst>
            </a:custGeom>
            <a:solidFill>
              <a:srgbClr val="F2EDE5"/>
            </a:solidFill>
          </p:spPr>
        </p:sp>
      </p:grpSp>
      <p:grpSp>
        <p:nvGrpSpPr>
          <p:cNvPr id="26" name="Group 26"/>
          <p:cNvGrpSpPr/>
          <p:nvPr/>
        </p:nvGrpSpPr>
        <p:grpSpPr>
          <a:xfrm rot="0">
            <a:off x="11903571" y="3739009"/>
            <a:ext cx="28575" cy="1875681"/>
            <a:chOff x="0" y="0"/>
            <a:chExt cx="38100" cy="250090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38100" cy="2500884"/>
            </a:xfrm>
            <a:custGeom>
              <a:avLst/>
              <a:gdLst/>
              <a:ahLst/>
              <a:cxnLst/>
              <a:rect l="l" t="t" r="r" b="b"/>
              <a:pathLst>
                <a:path w="38100" h="250088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2481834"/>
                  </a:lnTo>
                  <a:cubicBezTo>
                    <a:pt x="38100" y="2492375"/>
                    <a:pt x="29591" y="2500884"/>
                    <a:pt x="19050" y="2500884"/>
                  </a:cubicBezTo>
                  <a:cubicBezTo>
                    <a:pt x="8509" y="2500884"/>
                    <a:pt x="0" y="2492375"/>
                    <a:pt x="0" y="2481834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12147948" y="3973860"/>
            <a:ext cx="3666530" cy="467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287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75% Preventable</a:t>
            </a:r>
            <a:endParaRPr lang="en-US" sz="287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2147948" y="4512171"/>
            <a:ext cx="5030540" cy="858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0"/>
              </a:lnSpc>
            </a:pPr>
            <a:r>
              <a:rPr lang="en-US" sz="187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Attributed to hemorrhage, hypertension, and infection (UNFPA &amp; WHO).</a:t>
            </a:r>
            <a:endParaRPr lang="en-US" sz="187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30" name="Group 30"/>
          <p:cNvGrpSpPr>
            <a:grpSpLocks noChangeAspect="1"/>
          </p:cNvGrpSpPr>
          <p:nvPr/>
        </p:nvGrpSpPr>
        <p:grpSpPr>
          <a:xfrm rot="0">
            <a:off x="3788420" y="6057751"/>
            <a:ext cx="5257800" cy="2933254"/>
            <a:chOff x="0" y="0"/>
            <a:chExt cx="7010400" cy="3911005"/>
          </a:xfrm>
        </p:grpSpPr>
        <p:sp>
          <p:nvSpPr>
            <p:cNvPr id="31" name="Freeform 31" descr="preencoded.png"/>
            <p:cNvSpPr/>
            <p:nvPr/>
          </p:nvSpPr>
          <p:spPr>
            <a:xfrm>
              <a:off x="0" y="0"/>
              <a:ext cx="7010400" cy="3910965"/>
            </a:xfrm>
            <a:custGeom>
              <a:avLst/>
              <a:gdLst/>
              <a:ahLst/>
              <a:cxnLst/>
              <a:rect l="l" t="t" r="r" b="b"/>
              <a:pathLst>
                <a:path w="7010400" h="3910965">
                  <a:moveTo>
                    <a:pt x="0" y="0"/>
                  </a:moveTo>
                  <a:lnTo>
                    <a:pt x="7010400" y="0"/>
                  </a:lnTo>
                  <a:lnTo>
                    <a:pt x="7010400" y="3910965"/>
                  </a:lnTo>
                  <a:lnTo>
                    <a:pt x="0" y="39109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7" b="-8"/>
              </a:stretch>
            </a:blipFill>
          </p:spPr>
        </p:sp>
      </p:grpSp>
      <p:grpSp>
        <p:nvGrpSpPr>
          <p:cNvPr id="32" name="Group 32"/>
          <p:cNvGrpSpPr>
            <a:grpSpLocks noChangeAspect="1"/>
          </p:cNvGrpSpPr>
          <p:nvPr/>
        </p:nvGrpSpPr>
        <p:grpSpPr>
          <a:xfrm rot="0">
            <a:off x="9241631" y="6057751"/>
            <a:ext cx="5257800" cy="2933254"/>
            <a:chOff x="0" y="0"/>
            <a:chExt cx="7010400" cy="3911005"/>
          </a:xfrm>
        </p:grpSpPr>
        <p:sp>
          <p:nvSpPr>
            <p:cNvPr id="33" name="Freeform 33" descr="preencoded.png"/>
            <p:cNvSpPr/>
            <p:nvPr/>
          </p:nvSpPr>
          <p:spPr>
            <a:xfrm>
              <a:off x="0" y="0"/>
              <a:ext cx="7010400" cy="3910965"/>
            </a:xfrm>
            <a:custGeom>
              <a:avLst/>
              <a:gdLst/>
              <a:ahLst/>
              <a:cxnLst/>
              <a:rect l="l" t="t" r="r" b="b"/>
              <a:pathLst>
                <a:path w="7010400" h="3910965">
                  <a:moveTo>
                    <a:pt x="0" y="0"/>
                  </a:moveTo>
                  <a:lnTo>
                    <a:pt x="7010400" y="0"/>
                  </a:lnTo>
                  <a:lnTo>
                    <a:pt x="7010400" y="3910965"/>
                  </a:lnTo>
                  <a:lnTo>
                    <a:pt x="0" y="39109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7" b="-8"/>
              </a:stretch>
            </a:blipFill>
          </p:spPr>
        </p:sp>
      </p:grpSp>
      <p:sp>
        <p:nvSpPr>
          <p:cNvPr id="34" name="Freeform 34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380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438674" y="5220593"/>
            <a:ext cx="2782044" cy="4796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443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66%</a:t>
            </a:r>
            <a:endParaRPr lang="en-US" sz="443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 rot="0">
            <a:off x="3133427" y="3721299"/>
            <a:ext cx="3392835" cy="3392835"/>
            <a:chOff x="0" y="0"/>
            <a:chExt cx="4523780" cy="4523780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4523740" cy="4523740"/>
            </a:xfrm>
            <a:custGeom>
              <a:avLst/>
              <a:gdLst/>
              <a:ahLst/>
              <a:cxnLst/>
              <a:rect l="l" t="t" r="r" b="b"/>
              <a:pathLst>
                <a:path w="4523740" h="4523740">
                  <a:moveTo>
                    <a:pt x="0" y="0"/>
                  </a:moveTo>
                  <a:lnTo>
                    <a:pt x="4523740" y="0"/>
                  </a:lnTo>
                  <a:lnTo>
                    <a:pt x="4523740" y="4523740"/>
                  </a:lnTo>
                  <a:lnTo>
                    <a:pt x="0" y="45237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86380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91616" y="603796"/>
            <a:ext cx="9190584" cy="725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0"/>
              </a:lnSpc>
            </a:pPr>
            <a:r>
              <a:rPr lang="en-US" sz="4435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The Scale of the Problem in Focus</a:t>
            </a:r>
            <a:endParaRPr lang="en-US" sz="4435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91616" y="1715393"/>
            <a:ext cx="16704766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0"/>
              </a:lnSpc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While the global Maternal Mortality Ratio (MMR) is 223/100,000, high-income countries maintain an MMR of only 12/100,000. In India, despite progress, the nation is still working towards the UN SDG target of 70 by 2030, highlighting critical gaps in monitoring infrastructure.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791616" y="2967335"/>
            <a:ext cx="4562773" cy="44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0"/>
              </a:lnSpc>
            </a:pPr>
            <a:r>
              <a:rPr lang="en-US" sz="2625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Global Impact &amp; Prevention</a:t>
            </a:r>
            <a:endParaRPr lang="en-US" sz="2625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91616" y="7329934"/>
            <a:ext cx="8076456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0"/>
              </a:lnSpc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Potential complications that could be prevented through timely, continuous monitoring (The Lancet, 2022).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91616" y="8308181"/>
            <a:ext cx="8076456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0"/>
              </a:lnSpc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Most maternal deaths occur </a:t>
            </a:r>
            <a:r>
              <a:rPr lang="en-US" sz="1750" b="1">
                <a:solidFill>
                  <a:srgbClr val="4C4C4C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within 24 hours of delivery</a:t>
            </a: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, making real-time, AI-driven monitoring an essential life-saving tool during this critical window.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429452" y="2967335"/>
            <a:ext cx="3392835" cy="44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0"/>
              </a:lnSpc>
            </a:pPr>
            <a:r>
              <a:rPr lang="en-US" sz="2625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The India Challenge</a:t>
            </a:r>
            <a:endParaRPr lang="en-US" sz="2625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9429452" y="3569940"/>
            <a:ext cx="8076456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4160" lvl="1" indent="-132080" algn="l">
              <a:lnSpc>
                <a:spcPts val="2810"/>
              </a:lnSpc>
              <a:buFont typeface="Arial" panose="020B0604020202020204"/>
              <a:buChar char="•"/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Current MMR is 97/100,000 live births (2023).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429452" y="4010917"/>
            <a:ext cx="8076456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4160" lvl="1" indent="-132080" algn="l">
              <a:lnSpc>
                <a:spcPts val="2810"/>
              </a:lnSpc>
              <a:buFont typeface="Arial" panose="020B0604020202020204"/>
              <a:buChar char="•"/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Preeclampsia and Postpartum Hemorrhage (PPH) cause over 40% of maternal deaths.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429452" y="4813846"/>
            <a:ext cx="8076456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4160" lvl="1" indent="-132080" algn="l">
              <a:lnSpc>
                <a:spcPts val="2810"/>
              </a:lnSpc>
              <a:buFont typeface="Arial" panose="020B0604020202020204"/>
              <a:buChar char="•"/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70% of rural health centers lack the capacity for continuous maternal monitoring (NITI Aayog, 2022).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429452" y="5616774"/>
            <a:ext cx="8076456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4160" lvl="1" indent="-132080" algn="l">
              <a:lnSpc>
                <a:spcPts val="2810"/>
              </a:lnSpc>
              <a:buFont typeface="Arial" panose="020B0604020202020204"/>
              <a:buChar char="•"/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Fewer than half of healthcare workers have access to real-time decision support tools (World Bank, 2023).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 rot="0">
            <a:off x="0" y="0"/>
            <a:ext cx="18288000" cy="2890391"/>
            <a:chOff x="0" y="0"/>
            <a:chExt cx="24384000" cy="3853855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24384000" cy="3853815"/>
            </a:xfrm>
            <a:custGeom>
              <a:avLst/>
              <a:gdLst/>
              <a:ahLst/>
              <a:cxnLst/>
              <a:rect l="l" t="t" r="r" b="b"/>
              <a:pathLst>
                <a:path w="24384000" h="3853815">
                  <a:moveTo>
                    <a:pt x="0" y="0"/>
                  </a:moveTo>
                  <a:lnTo>
                    <a:pt x="24384000" y="0"/>
                  </a:lnTo>
                  <a:lnTo>
                    <a:pt x="24384000" y="3853815"/>
                  </a:lnTo>
                  <a:lnTo>
                    <a:pt x="0" y="38538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4" r="-74" b="-1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09327" y="3889773"/>
            <a:ext cx="7627442" cy="423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0"/>
              </a:lnSpc>
            </a:pPr>
            <a:r>
              <a:rPr lang="en-US" sz="4000" b="1">
                <a:solidFill>
                  <a:srgbClr val="BF9000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CHAPTER 2: OUR SOLUTION</a:t>
            </a:r>
            <a:endParaRPr lang="en-US" sz="4000" b="1">
              <a:solidFill>
                <a:srgbClr val="BF9000"/>
              </a:solidFill>
              <a:latin typeface="Noto Serif Bold" panose="02020800060500020200"/>
              <a:ea typeface="Noto Serif Bold" panose="02020800060500020200"/>
              <a:cs typeface="Noto Serif Bold" panose="02020800060500020200"/>
              <a:sym typeface="Noto Serif Bold" panose="020208000605000202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9328" y="4143375"/>
            <a:ext cx="9270206" cy="741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85"/>
              </a:lnSpc>
            </a:pPr>
            <a:r>
              <a:rPr lang="en-US" sz="4500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MatriCare AI: Focused Objectives</a:t>
            </a:r>
            <a:endParaRPr lang="en-US" sz="4500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09328" y="5174605"/>
            <a:ext cx="16669345" cy="797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We are deploying an AI-driven solution specifically designed to address the monitoring and decision-support deficits in vulnerable healthcare settings. Our goal is to transform reactive care into proactive intervention.</a:t>
            </a:r>
            <a:endParaRPr lang="en-US" sz="181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13" name="Group 13"/>
          <p:cNvGrpSpPr/>
          <p:nvPr/>
        </p:nvGrpSpPr>
        <p:grpSpPr>
          <a:xfrm rot="0">
            <a:off x="809328" y="6578501"/>
            <a:ext cx="5402313" cy="2889945"/>
            <a:chOff x="0" y="0"/>
            <a:chExt cx="7203083" cy="38532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203060" cy="3853307"/>
            </a:xfrm>
            <a:custGeom>
              <a:avLst/>
              <a:gdLst/>
              <a:ahLst/>
              <a:cxnLst/>
              <a:rect l="l" t="t" r="r" b="b"/>
              <a:pathLst>
                <a:path w="7203060" h="3853307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7020179" y="0"/>
                  </a:lnTo>
                  <a:cubicBezTo>
                    <a:pt x="7121144" y="0"/>
                    <a:pt x="7203060" y="81915"/>
                    <a:pt x="7203060" y="182880"/>
                  </a:cubicBezTo>
                  <a:lnTo>
                    <a:pt x="7203060" y="3670427"/>
                  </a:lnTo>
                  <a:cubicBezTo>
                    <a:pt x="7203060" y="3771392"/>
                    <a:pt x="7121144" y="3853307"/>
                    <a:pt x="7020179" y="3853307"/>
                  </a:cubicBezTo>
                  <a:lnTo>
                    <a:pt x="182880" y="3853307"/>
                  </a:lnTo>
                  <a:cubicBezTo>
                    <a:pt x="81915" y="3853307"/>
                    <a:pt x="0" y="3771392"/>
                    <a:pt x="0" y="3670427"/>
                  </a:cubicBez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15" name="Group 15"/>
          <p:cNvGrpSpPr/>
          <p:nvPr/>
        </p:nvGrpSpPr>
        <p:grpSpPr>
          <a:xfrm rot="0">
            <a:off x="809328" y="6549926"/>
            <a:ext cx="5402313" cy="114300"/>
            <a:chOff x="0" y="0"/>
            <a:chExt cx="7203083" cy="152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203059" cy="152400"/>
            </a:xfrm>
            <a:custGeom>
              <a:avLst/>
              <a:gdLst/>
              <a:ahLst/>
              <a:cxnLst/>
              <a:rect l="l" t="t" r="r" b="b"/>
              <a:pathLst>
                <a:path w="7203059" h="152400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7126859" y="0"/>
                  </a:lnTo>
                  <a:cubicBezTo>
                    <a:pt x="7168896" y="0"/>
                    <a:pt x="7203059" y="34163"/>
                    <a:pt x="7203059" y="76200"/>
                  </a:cubicBezTo>
                  <a:cubicBezTo>
                    <a:pt x="7203059" y="118237"/>
                    <a:pt x="7168896" y="152400"/>
                    <a:pt x="7126859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17" name="Group 17"/>
          <p:cNvGrpSpPr/>
          <p:nvPr/>
        </p:nvGrpSpPr>
        <p:grpSpPr>
          <a:xfrm rot="0">
            <a:off x="3163565" y="6231731"/>
            <a:ext cx="693687" cy="693688"/>
            <a:chOff x="0" y="0"/>
            <a:chExt cx="924917" cy="92491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24941" cy="924941"/>
            </a:xfrm>
            <a:custGeom>
              <a:avLst/>
              <a:gdLst/>
              <a:ahLst/>
              <a:cxnLst/>
              <a:rect l="l" t="t" r="r" b="b"/>
              <a:pathLst>
                <a:path w="924941" h="924941">
                  <a:moveTo>
                    <a:pt x="0" y="462407"/>
                  </a:moveTo>
                  <a:cubicBezTo>
                    <a:pt x="0" y="207010"/>
                    <a:pt x="207010" y="0"/>
                    <a:pt x="462407" y="0"/>
                  </a:cubicBezTo>
                  <a:cubicBezTo>
                    <a:pt x="717804" y="0"/>
                    <a:pt x="924941" y="207010"/>
                    <a:pt x="924941" y="462407"/>
                  </a:cubicBezTo>
                  <a:cubicBezTo>
                    <a:pt x="924941" y="717804"/>
                    <a:pt x="717804" y="924941"/>
                    <a:pt x="462407" y="924941"/>
                  </a:cubicBezTo>
                  <a:cubicBezTo>
                    <a:pt x="207010" y="924941"/>
                    <a:pt x="0" y="717804"/>
                    <a:pt x="0" y="462407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</p:grpSp>
      <p:sp>
        <p:nvSpPr>
          <p:cNvPr id="19" name="Freeform 19" descr="preencoded.png"/>
          <p:cNvSpPr/>
          <p:nvPr/>
        </p:nvSpPr>
        <p:spPr>
          <a:xfrm>
            <a:off x="3371626" y="6439792"/>
            <a:ext cx="277416" cy="277416"/>
          </a:xfrm>
          <a:custGeom>
            <a:avLst/>
            <a:gdLst/>
            <a:ahLst/>
            <a:cxnLst/>
            <a:rect l="l" t="t" r="r" b="b"/>
            <a:pathLst>
              <a:path w="277416" h="277416">
                <a:moveTo>
                  <a:pt x="0" y="0"/>
                </a:moveTo>
                <a:lnTo>
                  <a:pt x="277416" y="0"/>
                </a:lnTo>
                <a:lnTo>
                  <a:pt x="277416" y="277417"/>
                </a:lnTo>
                <a:lnTo>
                  <a:pt x="0" y="2774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3333" b="-3333"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069032" y="7137499"/>
            <a:ext cx="3695997" cy="452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Auto Monitoring</a:t>
            </a:r>
            <a:endParaRPr lang="en-US" sz="2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069032" y="7671644"/>
            <a:ext cx="4882902" cy="153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Develop a robust AI-driven system capable of predicting specific pregnancy-related complications before they become critical events.</a:t>
            </a:r>
            <a:endParaRPr lang="en-US" sz="181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22" name="Group 22"/>
          <p:cNvGrpSpPr/>
          <p:nvPr/>
        </p:nvGrpSpPr>
        <p:grpSpPr>
          <a:xfrm rot="0">
            <a:off x="6442770" y="6578501"/>
            <a:ext cx="5402312" cy="2889945"/>
            <a:chOff x="0" y="0"/>
            <a:chExt cx="7203083" cy="385326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7203060" cy="3853307"/>
            </a:xfrm>
            <a:custGeom>
              <a:avLst/>
              <a:gdLst/>
              <a:ahLst/>
              <a:cxnLst/>
              <a:rect l="l" t="t" r="r" b="b"/>
              <a:pathLst>
                <a:path w="7203060" h="3853307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7020179" y="0"/>
                  </a:lnTo>
                  <a:cubicBezTo>
                    <a:pt x="7121144" y="0"/>
                    <a:pt x="7203060" y="81915"/>
                    <a:pt x="7203060" y="182880"/>
                  </a:cubicBezTo>
                  <a:lnTo>
                    <a:pt x="7203060" y="3670427"/>
                  </a:lnTo>
                  <a:cubicBezTo>
                    <a:pt x="7203060" y="3771392"/>
                    <a:pt x="7121144" y="3853307"/>
                    <a:pt x="7020179" y="3853307"/>
                  </a:cubicBezTo>
                  <a:lnTo>
                    <a:pt x="182880" y="3853307"/>
                  </a:lnTo>
                  <a:cubicBezTo>
                    <a:pt x="81915" y="3853307"/>
                    <a:pt x="0" y="3771392"/>
                    <a:pt x="0" y="3670427"/>
                  </a:cubicBez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24" name="Group 24"/>
          <p:cNvGrpSpPr/>
          <p:nvPr/>
        </p:nvGrpSpPr>
        <p:grpSpPr>
          <a:xfrm rot="0">
            <a:off x="6442770" y="6549926"/>
            <a:ext cx="5402312" cy="114300"/>
            <a:chOff x="0" y="0"/>
            <a:chExt cx="7203083" cy="1524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7203059" cy="152400"/>
            </a:xfrm>
            <a:custGeom>
              <a:avLst/>
              <a:gdLst/>
              <a:ahLst/>
              <a:cxnLst/>
              <a:rect l="l" t="t" r="r" b="b"/>
              <a:pathLst>
                <a:path w="7203059" h="152400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7126859" y="0"/>
                  </a:lnTo>
                  <a:cubicBezTo>
                    <a:pt x="7168896" y="0"/>
                    <a:pt x="7203059" y="34163"/>
                    <a:pt x="7203059" y="76200"/>
                  </a:cubicBezTo>
                  <a:cubicBezTo>
                    <a:pt x="7203059" y="118237"/>
                    <a:pt x="7168896" y="152400"/>
                    <a:pt x="7126859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26" name="Group 26"/>
          <p:cNvGrpSpPr/>
          <p:nvPr/>
        </p:nvGrpSpPr>
        <p:grpSpPr>
          <a:xfrm rot="0">
            <a:off x="8797007" y="6231731"/>
            <a:ext cx="693688" cy="693688"/>
            <a:chOff x="0" y="0"/>
            <a:chExt cx="924917" cy="9249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924941" cy="924941"/>
            </a:xfrm>
            <a:custGeom>
              <a:avLst/>
              <a:gdLst/>
              <a:ahLst/>
              <a:cxnLst/>
              <a:rect l="l" t="t" r="r" b="b"/>
              <a:pathLst>
                <a:path w="924941" h="924941">
                  <a:moveTo>
                    <a:pt x="0" y="462407"/>
                  </a:moveTo>
                  <a:cubicBezTo>
                    <a:pt x="0" y="207010"/>
                    <a:pt x="207010" y="0"/>
                    <a:pt x="462407" y="0"/>
                  </a:cubicBezTo>
                  <a:cubicBezTo>
                    <a:pt x="717804" y="0"/>
                    <a:pt x="924941" y="207010"/>
                    <a:pt x="924941" y="462407"/>
                  </a:cubicBezTo>
                  <a:cubicBezTo>
                    <a:pt x="924941" y="717804"/>
                    <a:pt x="717804" y="924941"/>
                    <a:pt x="462407" y="924941"/>
                  </a:cubicBezTo>
                  <a:cubicBezTo>
                    <a:pt x="207010" y="924941"/>
                    <a:pt x="0" y="717804"/>
                    <a:pt x="0" y="462407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</p:grpSp>
      <p:sp>
        <p:nvSpPr>
          <p:cNvPr id="28" name="Freeform 28" descr="preencoded.png"/>
          <p:cNvSpPr/>
          <p:nvPr/>
        </p:nvSpPr>
        <p:spPr>
          <a:xfrm>
            <a:off x="9005069" y="6439792"/>
            <a:ext cx="277416" cy="277416"/>
          </a:xfrm>
          <a:custGeom>
            <a:avLst/>
            <a:gdLst/>
            <a:ahLst/>
            <a:cxnLst/>
            <a:rect l="l" t="t" r="r" b="b"/>
            <a:pathLst>
              <a:path w="277416" h="277416">
                <a:moveTo>
                  <a:pt x="0" y="0"/>
                </a:moveTo>
                <a:lnTo>
                  <a:pt x="277416" y="0"/>
                </a:lnTo>
                <a:lnTo>
                  <a:pt x="277416" y="277417"/>
                </a:lnTo>
                <a:lnTo>
                  <a:pt x="0" y="27741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9999" b="-9999"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6702475" y="7137499"/>
            <a:ext cx="3468589" cy="452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Real-Time Support</a:t>
            </a:r>
            <a:endParaRPr lang="en-US" sz="2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6702475" y="7671644"/>
            <a:ext cx="4882903" cy="153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Provide immediate, contextual decision support for both doctors and nurses, optimizing response time during emergencies.</a:t>
            </a:r>
            <a:endParaRPr lang="en-US" sz="181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31" name="Group 31"/>
          <p:cNvGrpSpPr/>
          <p:nvPr/>
        </p:nvGrpSpPr>
        <p:grpSpPr>
          <a:xfrm rot="0">
            <a:off x="12076211" y="6578501"/>
            <a:ext cx="5402313" cy="2889945"/>
            <a:chOff x="0" y="0"/>
            <a:chExt cx="7203083" cy="385326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7203060" cy="3853307"/>
            </a:xfrm>
            <a:custGeom>
              <a:avLst/>
              <a:gdLst/>
              <a:ahLst/>
              <a:cxnLst/>
              <a:rect l="l" t="t" r="r" b="b"/>
              <a:pathLst>
                <a:path w="7203060" h="3853307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7020179" y="0"/>
                  </a:lnTo>
                  <a:cubicBezTo>
                    <a:pt x="7121144" y="0"/>
                    <a:pt x="7203060" y="81915"/>
                    <a:pt x="7203060" y="182880"/>
                  </a:cubicBezTo>
                  <a:lnTo>
                    <a:pt x="7203060" y="3670427"/>
                  </a:lnTo>
                  <a:cubicBezTo>
                    <a:pt x="7203060" y="3771392"/>
                    <a:pt x="7121144" y="3853307"/>
                    <a:pt x="7020179" y="3853307"/>
                  </a:cubicBezTo>
                  <a:lnTo>
                    <a:pt x="182880" y="3853307"/>
                  </a:lnTo>
                  <a:cubicBezTo>
                    <a:pt x="81915" y="3853307"/>
                    <a:pt x="0" y="3771392"/>
                    <a:pt x="0" y="3670427"/>
                  </a:cubicBez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33" name="Group 33"/>
          <p:cNvGrpSpPr/>
          <p:nvPr/>
        </p:nvGrpSpPr>
        <p:grpSpPr>
          <a:xfrm rot="0">
            <a:off x="12076211" y="6549926"/>
            <a:ext cx="5402313" cy="114300"/>
            <a:chOff x="0" y="0"/>
            <a:chExt cx="7203083" cy="1524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7203059" cy="152400"/>
            </a:xfrm>
            <a:custGeom>
              <a:avLst/>
              <a:gdLst/>
              <a:ahLst/>
              <a:cxnLst/>
              <a:rect l="l" t="t" r="r" b="b"/>
              <a:pathLst>
                <a:path w="7203059" h="152400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7126859" y="0"/>
                  </a:lnTo>
                  <a:cubicBezTo>
                    <a:pt x="7168896" y="0"/>
                    <a:pt x="7203059" y="34163"/>
                    <a:pt x="7203059" y="76200"/>
                  </a:cubicBezTo>
                  <a:cubicBezTo>
                    <a:pt x="7203059" y="118237"/>
                    <a:pt x="7168896" y="152400"/>
                    <a:pt x="7126859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35" name="Group 35"/>
          <p:cNvGrpSpPr/>
          <p:nvPr/>
        </p:nvGrpSpPr>
        <p:grpSpPr>
          <a:xfrm rot="0">
            <a:off x="14430450" y="6231731"/>
            <a:ext cx="693687" cy="693688"/>
            <a:chOff x="0" y="0"/>
            <a:chExt cx="924917" cy="924917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924941" cy="924941"/>
            </a:xfrm>
            <a:custGeom>
              <a:avLst/>
              <a:gdLst/>
              <a:ahLst/>
              <a:cxnLst/>
              <a:rect l="l" t="t" r="r" b="b"/>
              <a:pathLst>
                <a:path w="924941" h="924941">
                  <a:moveTo>
                    <a:pt x="0" y="462407"/>
                  </a:moveTo>
                  <a:cubicBezTo>
                    <a:pt x="0" y="207010"/>
                    <a:pt x="207010" y="0"/>
                    <a:pt x="462407" y="0"/>
                  </a:cubicBezTo>
                  <a:cubicBezTo>
                    <a:pt x="717804" y="0"/>
                    <a:pt x="924941" y="207010"/>
                    <a:pt x="924941" y="462407"/>
                  </a:cubicBezTo>
                  <a:cubicBezTo>
                    <a:pt x="924941" y="717804"/>
                    <a:pt x="717804" y="924941"/>
                    <a:pt x="462407" y="924941"/>
                  </a:cubicBezTo>
                  <a:cubicBezTo>
                    <a:pt x="207010" y="924941"/>
                    <a:pt x="0" y="717804"/>
                    <a:pt x="0" y="462407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</p:grpSp>
      <p:sp>
        <p:nvSpPr>
          <p:cNvPr id="37" name="Freeform 37" descr="preencoded.png"/>
          <p:cNvSpPr/>
          <p:nvPr/>
        </p:nvSpPr>
        <p:spPr>
          <a:xfrm>
            <a:off x="14638511" y="6439792"/>
            <a:ext cx="277416" cy="277416"/>
          </a:xfrm>
          <a:custGeom>
            <a:avLst/>
            <a:gdLst/>
            <a:ahLst/>
            <a:cxnLst/>
            <a:rect l="l" t="t" r="r" b="b"/>
            <a:pathLst>
              <a:path w="277416" h="277416">
                <a:moveTo>
                  <a:pt x="0" y="0"/>
                </a:moveTo>
                <a:lnTo>
                  <a:pt x="277416" y="0"/>
                </a:lnTo>
                <a:lnTo>
                  <a:pt x="277416" y="277417"/>
                </a:lnTo>
                <a:lnTo>
                  <a:pt x="0" y="27741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3333" r="-3333"/>
            </a:stretch>
          </a:blipFill>
        </p:spPr>
      </p:sp>
      <p:sp>
        <p:nvSpPr>
          <p:cNvPr id="38" name="TextBox 38"/>
          <p:cNvSpPr txBox="1"/>
          <p:nvPr/>
        </p:nvSpPr>
        <p:spPr>
          <a:xfrm>
            <a:off x="12335916" y="7137499"/>
            <a:ext cx="3468589" cy="452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Bridge the Gap</a:t>
            </a:r>
            <a:endParaRPr lang="en-US" sz="2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12335916" y="7671644"/>
            <a:ext cx="4882902" cy="153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Implement technology that is affordable, scalable, and effective in low-resource and rural settings, ensuring equitable access to advanced care.</a:t>
            </a:r>
            <a:endParaRPr lang="en-US" sz="181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40" name="Freeform 40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86380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380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290752" y="2378274"/>
            <a:ext cx="11036484" cy="7357656"/>
          </a:xfrm>
          <a:custGeom>
            <a:avLst/>
            <a:gdLst/>
            <a:ahLst/>
            <a:cxnLst/>
            <a:rect l="l" t="t" r="r" b="b"/>
            <a:pathLst>
              <a:path w="11036484" h="7357656">
                <a:moveTo>
                  <a:pt x="0" y="0"/>
                </a:moveTo>
                <a:lnTo>
                  <a:pt x="11036483" y="0"/>
                </a:lnTo>
                <a:lnTo>
                  <a:pt x="11036483" y="7357656"/>
                </a:lnTo>
                <a:lnTo>
                  <a:pt x="0" y="73576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51731" y="571500"/>
            <a:ext cx="13415814" cy="690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sz="4185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The MatriCare AI Workflow</a:t>
            </a:r>
            <a:endParaRPr lang="en-US" sz="4185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51731" y="1634132"/>
            <a:ext cx="16784539" cy="7441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5"/>
              </a:lnSpc>
            </a:pPr>
            <a:r>
              <a:rPr lang="en-US" sz="1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Our system operates through a seamless, automated loop, integrating continuous data streams with advanced Machine Learning (ML) and Large Language Model (LLM) interpretation to deliver actionable clinical insights.</a:t>
            </a:r>
            <a:endParaRPr lang="en-US" sz="1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47589" y="877789"/>
            <a:ext cx="10654904" cy="474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0"/>
              </a:lnSpc>
            </a:pPr>
            <a:r>
              <a:rPr lang="en-US" sz="4000" b="1">
                <a:solidFill>
                  <a:srgbClr val="BF9000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CHAPTER 3: ARCHITECTURE &amp; RESULTS</a:t>
            </a:r>
            <a:endParaRPr lang="en-US" sz="4000" b="1">
              <a:solidFill>
                <a:srgbClr val="BF9000"/>
              </a:solidFill>
              <a:latin typeface="Noto Serif Bold" panose="02020800060500020200"/>
              <a:ea typeface="Noto Serif Bold" panose="02020800060500020200"/>
              <a:cs typeface="Noto Serif Bold" panose="02020800060500020200"/>
              <a:sym typeface="Noto Serif Bold" panose="020208000605000202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47589" y="1247031"/>
            <a:ext cx="9024194" cy="874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310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Technology Stack Overview</a:t>
            </a:r>
            <a:endParaRPr lang="en-US" sz="5310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47589" y="2462000"/>
            <a:ext cx="16392822" cy="942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The MatriCare AI solution is built on a modular, efficient, and cost-effective stack, leveraging established open-source tools for rapid deployment and scalability across various hospital IT environments.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11" name="Group 11"/>
          <p:cNvGrpSpPr/>
          <p:nvPr/>
        </p:nvGrpSpPr>
        <p:grpSpPr>
          <a:xfrm rot="0">
            <a:off x="942826" y="3693616"/>
            <a:ext cx="16402347" cy="4689872"/>
            <a:chOff x="0" y="0"/>
            <a:chExt cx="21869797" cy="625316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869780" cy="6253226"/>
            </a:xfrm>
            <a:custGeom>
              <a:avLst/>
              <a:gdLst/>
              <a:ahLst/>
              <a:cxnLst/>
              <a:rect l="l" t="t" r="r" b="b"/>
              <a:pathLst>
                <a:path w="21869780" h="6253226">
                  <a:moveTo>
                    <a:pt x="0" y="157988"/>
                  </a:moveTo>
                  <a:cubicBezTo>
                    <a:pt x="0" y="70739"/>
                    <a:pt x="70866" y="0"/>
                    <a:pt x="158242" y="0"/>
                  </a:cubicBezTo>
                  <a:lnTo>
                    <a:pt x="21711538" y="0"/>
                  </a:lnTo>
                  <a:lnTo>
                    <a:pt x="21711538" y="6350"/>
                  </a:lnTo>
                  <a:lnTo>
                    <a:pt x="21711538" y="0"/>
                  </a:lnTo>
                  <a:cubicBezTo>
                    <a:pt x="21798914" y="0"/>
                    <a:pt x="21869780" y="70739"/>
                    <a:pt x="21869780" y="157988"/>
                  </a:cubicBezTo>
                  <a:lnTo>
                    <a:pt x="21863430" y="157988"/>
                  </a:lnTo>
                  <a:lnTo>
                    <a:pt x="21869780" y="157988"/>
                  </a:lnTo>
                  <a:lnTo>
                    <a:pt x="21869780" y="6095111"/>
                  </a:lnTo>
                  <a:lnTo>
                    <a:pt x="21863430" y="6095111"/>
                  </a:lnTo>
                  <a:lnTo>
                    <a:pt x="21869780" y="6095111"/>
                  </a:lnTo>
                  <a:cubicBezTo>
                    <a:pt x="21869780" y="6182360"/>
                    <a:pt x="21798914" y="6253099"/>
                    <a:pt x="21711538" y="6253099"/>
                  </a:cubicBezTo>
                  <a:lnTo>
                    <a:pt x="21711538" y="6246749"/>
                  </a:lnTo>
                  <a:lnTo>
                    <a:pt x="21711538" y="6253099"/>
                  </a:lnTo>
                  <a:lnTo>
                    <a:pt x="158242" y="6253099"/>
                  </a:lnTo>
                  <a:lnTo>
                    <a:pt x="158242" y="6246749"/>
                  </a:lnTo>
                  <a:lnTo>
                    <a:pt x="158242" y="6253099"/>
                  </a:lnTo>
                  <a:cubicBezTo>
                    <a:pt x="70866" y="6253226"/>
                    <a:pt x="0" y="6182487"/>
                    <a:pt x="0" y="609511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095111"/>
                  </a:lnTo>
                  <a:lnTo>
                    <a:pt x="6350" y="6095111"/>
                  </a:lnTo>
                  <a:lnTo>
                    <a:pt x="12700" y="6095111"/>
                  </a:lnTo>
                  <a:cubicBezTo>
                    <a:pt x="12700" y="6175375"/>
                    <a:pt x="77851" y="6240399"/>
                    <a:pt x="158242" y="6240399"/>
                  </a:cubicBezTo>
                  <a:lnTo>
                    <a:pt x="21711538" y="6240399"/>
                  </a:lnTo>
                  <a:cubicBezTo>
                    <a:pt x="21791929" y="6240399"/>
                    <a:pt x="21857080" y="6175375"/>
                    <a:pt x="21857080" y="6095111"/>
                  </a:cubicBezTo>
                  <a:lnTo>
                    <a:pt x="21857080" y="157988"/>
                  </a:lnTo>
                  <a:cubicBezTo>
                    <a:pt x="21857080" y="77724"/>
                    <a:pt x="21791929" y="12700"/>
                    <a:pt x="21711538" y="12700"/>
                  </a:cubicBezTo>
                  <a:lnTo>
                    <a:pt x="158242" y="12700"/>
                  </a:lnTo>
                  <a:lnTo>
                    <a:pt x="158242" y="6350"/>
                  </a:lnTo>
                  <a:lnTo>
                    <a:pt x="158242" y="12700"/>
                  </a:lnTo>
                  <a:cubicBezTo>
                    <a:pt x="77851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000000">
                <a:alpha val="392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0">
            <a:off x="957114" y="3707904"/>
            <a:ext cx="16373772" cy="776883"/>
            <a:chOff x="0" y="0"/>
            <a:chExt cx="21831697" cy="103584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1831681" cy="1035812"/>
            </a:xfrm>
            <a:custGeom>
              <a:avLst/>
              <a:gdLst/>
              <a:ahLst/>
              <a:cxnLst/>
              <a:rect l="l" t="t" r="r" b="b"/>
              <a:pathLst>
                <a:path w="21831681" h="1035812">
                  <a:moveTo>
                    <a:pt x="0" y="0"/>
                  </a:moveTo>
                  <a:lnTo>
                    <a:pt x="21831681" y="0"/>
                  </a:lnTo>
                  <a:lnTo>
                    <a:pt x="21831681" y="1035812"/>
                  </a:lnTo>
                  <a:lnTo>
                    <a:pt x="0" y="1035812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227981" y="3803600"/>
            <a:ext cx="436587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Frontend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144816" y="3803600"/>
            <a:ext cx="1091535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HTML, CSS, JavaScript (for responsive and intuitive dashboards)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57114" y="4484786"/>
            <a:ext cx="16373772" cy="776883"/>
            <a:chOff x="0" y="0"/>
            <a:chExt cx="21831697" cy="103584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1831681" cy="1035812"/>
            </a:xfrm>
            <a:custGeom>
              <a:avLst/>
              <a:gdLst/>
              <a:ahLst/>
              <a:cxnLst/>
              <a:rect l="l" t="t" r="r" b="b"/>
              <a:pathLst>
                <a:path w="21831681" h="1035812">
                  <a:moveTo>
                    <a:pt x="0" y="0"/>
                  </a:moveTo>
                  <a:lnTo>
                    <a:pt x="21831681" y="0"/>
                  </a:lnTo>
                  <a:lnTo>
                    <a:pt x="21831681" y="1035812"/>
                  </a:lnTo>
                  <a:lnTo>
                    <a:pt x="0" y="10358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227981" y="4580484"/>
            <a:ext cx="436587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Backend Framework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144816" y="4580484"/>
            <a:ext cx="1091535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Flask (Python) – Lightweight and robust web server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21" name="Group 21"/>
          <p:cNvGrpSpPr/>
          <p:nvPr/>
        </p:nvGrpSpPr>
        <p:grpSpPr>
          <a:xfrm rot="0">
            <a:off x="957114" y="5261670"/>
            <a:ext cx="16373772" cy="776883"/>
            <a:chOff x="0" y="0"/>
            <a:chExt cx="21831697" cy="103584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1831681" cy="1035812"/>
            </a:xfrm>
            <a:custGeom>
              <a:avLst/>
              <a:gdLst/>
              <a:ahLst/>
              <a:cxnLst/>
              <a:rect l="l" t="t" r="r" b="b"/>
              <a:pathLst>
                <a:path w="21831681" h="1035812">
                  <a:moveTo>
                    <a:pt x="0" y="0"/>
                  </a:moveTo>
                  <a:lnTo>
                    <a:pt x="21831681" y="0"/>
                  </a:lnTo>
                  <a:lnTo>
                    <a:pt x="21831681" y="1035812"/>
                  </a:lnTo>
                  <a:lnTo>
                    <a:pt x="0" y="1035812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1227981" y="5357366"/>
            <a:ext cx="436587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Machine Learning Model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144816" y="5357366"/>
            <a:ext cx="1091535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Random Forest (Selected for high accuracy and interpretability)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25" name="Group 25"/>
          <p:cNvGrpSpPr/>
          <p:nvPr/>
        </p:nvGrpSpPr>
        <p:grpSpPr>
          <a:xfrm rot="0">
            <a:off x="957114" y="6038552"/>
            <a:ext cx="16373772" cy="776883"/>
            <a:chOff x="0" y="0"/>
            <a:chExt cx="21831697" cy="103584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1831681" cy="1035812"/>
            </a:xfrm>
            <a:custGeom>
              <a:avLst/>
              <a:gdLst/>
              <a:ahLst/>
              <a:cxnLst/>
              <a:rect l="l" t="t" r="r" b="b"/>
              <a:pathLst>
                <a:path w="21831681" h="1035812">
                  <a:moveTo>
                    <a:pt x="0" y="0"/>
                  </a:moveTo>
                  <a:lnTo>
                    <a:pt x="21831681" y="0"/>
                  </a:lnTo>
                  <a:lnTo>
                    <a:pt x="21831681" y="1035812"/>
                  </a:lnTo>
                  <a:lnTo>
                    <a:pt x="0" y="10358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1227981" y="6134249"/>
            <a:ext cx="436587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Language Model (LLM)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6144816" y="6134249"/>
            <a:ext cx="1091535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 b="1">
                <a:solidFill>
                  <a:srgbClr val="4C4C4C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Gemma 2:2b via Ollama</a:t>
            </a: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 (For clinical interpretation and suggestion generation)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29" name="Group 29"/>
          <p:cNvGrpSpPr/>
          <p:nvPr/>
        </p:nvGrpSpPr>
        <p:grpSpPr>
          <a:xfrm rot="0">
            <a:off x="957114" y="6815435"/>
            <a:ext cx="16373772" cy="776883"/>
            <a:chOff x="0" y="0"/>
            <a:chExt cx="21831697" cy="103584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1831681" cy="1035812"/>
            </a:xfrm>
            <a:custGeom>
              <a:avLst/>
              <a:gdLst/>
              <a:ahLst/>
              <a:cxnLst/>
              <a:rect l="l" t="t" r="r" b="b"/>
              <a:pathLst>
                <a:path w="21831681" h="1035812">
                  <a:moveTo>
                    <a:pt x="0" y="0"/>
                  </a:moveTo>
                  <a:lnTo>
                    <a:pt x="21831681" y="0"/>
                  </a:lnTo>
                  <a:lnTo>
                    <a:pt x="21831681" y="1035812"/>
                  </a:lnTo>
                  <a:lnTo>
                    <a:pt x="0" y="1035812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1227981" y="6911131"/>
            <a:ext cx="436587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Data/Storage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6144816" y="6911131"/>
            <a:ext cx="1091535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final_data.xlsx, JSON, Pandas, Joblib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33" name="Group 33"/>
          <p:cNvGrpSpPr/>
          <p:nvPr/>
        </p:nvGrpSpPr>
        <p:grpSpPr>
          <a:xfrm rot="0">
            <a:off x="957114" y="7592317"/>
            <a:ext cx="16373772" cy="776883"/>
            <a:chOff x="0" y="0"/>
            <a:chExt cx="21831697" cy="103584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1831681" cy="1035812"/>
            </a:xfrm>
            <a:custGeom>
              <a:avLst/>
              <a:gdLst/>
              <a:ahLst/>
              <a:cxnLst/>
              <a:rect l="l" t="t" r="r" b="b"/>
              <a:pathLst>
                <a:path w="21831681" h="1035812">
                  <a:moveTo>
                    <a:pt x="0" y="0"/>
                  </a:moveTo>
                  <a:lnTo>
                    <a:pt x="21831681" y="0"/>
                  </a:lnTo>
                  <a:lnTo>
                    <a:pt x="21831681" y="1035812"/>
                  </a:lnTo>
                  <a:lnTo>
                    <a:pt x="0" y="10358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35" name="TextBox 35"/>
          <p:cNvSpPr txBox="1"/>
          <p:nvPr/>
        </p:nvSpPr>
        <p:spPr>
          <a:xfrm>
            <a:off x="1227981" y="7688015"/>
            <a:ext cx="436587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Visualization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6144816" y="7688015"/>
            <a:ext cx="10915352" cy="509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Chart.js (For dynamic, clear data visualization)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947589" y="8607029"/>
            <a:ext cx="16392822" cy="942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This combination ensures rapid prediction and response while minimizing resource requirements, crucial for low-resource centers.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8" name="Freeform 38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380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2091" y="585936"/>
            <a:ext cx="11806238" cy="726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35"/>
              </a:lnSpc>
            </a:pPr>
            <a:r>
              <a:rPr lang="en-US" sz="4375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Key Achievements and Operational Insights</a:t>
            </a:r>
            <a:endParaRPr lang="en-US" sz="4375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82091" y="1693069"/>
            <a:ext cx="16723816" cy="78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0"/>
              </a:lnSpc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MatriCare AI has successfully demonstrated its capacity to deliver accurate predictions and contextual support in simulated clinical environments, validating its potential to improve patient outcomes.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10" name="Group 10"/>
          <p:cNvGrpSpPr/>
          <p:nvPr/>
        </p:nvGrpSpPr>
        <p:grpSpPr>
          <a:xfrm rot="0">
            <a:off x="777329" y="2721620"/>
            <a:ext cx="8259664" cy="2637235"/>
            <a:chOff x="0" y="0"/>
            <a:chExt cx="11012885" cy="3516313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11000232" cy="3503549"/>
            </a:xfrm>
            <a:custGeom>
              <a:avLst/>
              <a:gdLst/>
              <a:ahLst/>
              <a:cxnLst/>
              <a:rect l="l" t="t" r="r" b="b"/>
              <a:pathLst>
                <a:path w="11000232" h="3503549">
                  <a:moveTo>
                    <a:pt x="0" y="125095"/>
                  </a:moveTo>
                  <a:cubicBezTo>
                    <a:pt x="0" y="56007"/>
                    <a:pt x="56134" y="0"/>
                    <a:pt x="125476" y="0"/>
                  </a:cubicBezTo>
                  <a:lnTo>
                    <a:pt x="10874756" y="0"/>
                  </a:lnTo>
                  <a:cubicBezTo>
                    <a:pt x="10944099" y="0"/>
                    <a:pt x="11000232" y="56007"/>
                    <a:pt x="11000232" y="125095"/>
                  </a:cubicBezTo>
                  <a:lnTo>
                    <a:pt x="11000232" y="3378454"/>
                  </a:lnTo>
                  <a:cubicBezTo>
                    <a:pt x="11000232" y="3447542"/>
                    <a:pt x="10944099" y="3503549"/>
                    <a:pt x="10874756" y="3503549"/>
                  </a:cubicBezTo>
                  <a:lnTo>
                    <a:pt x="125476" y="3503549"/>
                  </a:lnTo>
                  <a:cubicBezTo>
                    <a:pt x="56134" y="3503549"/>
                    <a:pt x="0" y="3447542"/>
                    <a:pt x="0" y="3378454"/>
                  </a:cubicBezTo>
                  <a:close/>
                </a:path>
              </a:pathLst>
            </a:custGeom>
            <a:solidFill>
              <a:srgbClr val="F2EDE5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1012932" cy="3516376"/>
            </a:xfrm>
            <a:custGeom>
              <a:avLst/>
              <a:gdLst/>
              <a:ahLst/>
              <a:cxnLst/>
              <a:rect l="l" t="t" r="r" b="b"/>
              <a:pathLst>
                <a:path w="11012932" h="3516376">
                  <a:moveTo>
                    <a:pt x="0" y="131445"/>
                  </a:moveTo>
                  <a:cubicBezTo>
                    <a:pt x="0" y="58801"/>
                    <a:pt x="59055" y="0"/>
                    <a:pt x="131826" y="0"/>
                  </a:cubicBezTo>
                  <a:lnTo>
                    <a:pt x="10881106" y="0"/>
                  </a:lnTo>
                  <a:lnTo>
                    <a:pt x="10881106" y="6350"/>
                  </a:lnTo>
                  <a:lnTo>
                    <a:pt x="10881106" y="0"/>
                  </a:lnTo>
                  <a:cubicBezTo>
                    <a:pt x="10953877" y="0"/>
                    <a:pt x="11012932" y="58801"/>
                    <a:pt x="11012932" y="131445"/>
                  </a:cubicBezTo>
                  <a:lnTo>
                    <a:pt x="11006582" y="131445"/>
                  </a:lnTo>
                  <a:lnTo>
                    <a:pt x="11012932" y="131445"/>
                  </a:lnTo>
                  <a:lnTo>
                    <a:pt x="11012932" y="3384804"/>
                  </a:lnTo>
                  <a:lnTo>
                    <a:pt x="11006582" y="3384804"/>
                  </a:lnTo>
                  <a:lnTo>
                    <a:pt x="11012932" y="3384804"/>
                  </a:lnTo>
                  <a:cubicBezTo>
                    <a:pt x="11012932" y="3457448"/>
                    <a:pt x="10953877" y="3516249"/>
                    <a:pt x="10881106" y="3516249"/>
                  </a:cubicBezTo>
                  <a:lnTo>
                    <a:pt x="10881106" y="3509899"/>
                  </a:lnTo>
                  <a:lnTo>
                    <a:pt x="10881106" y="3516249"/>
                  </a:lnTo>
                  <a:lnTo>
                    <a:pt x="131826" y="3516249"/>
                  </a:lnTo>
                  <a:lnTo>
                    <a:pt x="131826" y="3509899"/>
                  </a:lnTo>
                  <a:lnTo>
                    <a:pt x="131826" y="3516249"/>
                  </a:lnTo>
                  <a:cubicBezTo>
                    <a:pt x="59055" y="3516376"/>
                    <a:pt x="0" y="3457448"/>
                    <a:pt x="0" y="3384804"/>
                  </a:cubicBezTo>
                  <a:lnTo>
                    <a:pt x="0" y="131445"/>
                  </a:lnTo>
                  <a:lnTo>
                    <a:pt x="6350" y="131445"/>
                  </a:lnTo>
                  <a:lnTo>
                    <a:pt x="0" y="131445"/>
                  </a:lnTo>
                  <a:moveTo>
                    <a:pt x="12700" y="131445"/>
                  </a:moveTo>
                  <a:lnTo>
                    <a:pt x="12700" y="3384804"/>
                  </a:lnTo>
                  <a:lnTo>
                    <a:pt x="6350" y="3384804"/>
                  </a:lnTo>
                  <a:lnTo>
                    <a:pt x="12700" y="3384804"/>
                  </a:lnTo>
                  <a:cubicBezTo>
                    <a:pt x="12700" y="3450463"/>
                    <a:pt x="66040" y="3503549"/>
                    <a:pt x="131826" y="3503549"/>
                  </a:cubicBezTo>
                  <a:lnTo>
                    <a:pt x="10881106" y="3503549"/>
                  </a:lnTo>
                  <a:cubicBezTo>
                    <a:pt x="10946892" y="3503549"/>
                    <a:pt x="11000232" y="3450336"/>
                    <a:pt x="11000232" y="3384804"/>
                  </a:cubicBezTo>
                  <a:lnTo>
                    <a:pt x="11000232" y="131445"/>
                  </a:lnTo>
                  <a:cubicBezTo>
                    <a:pt x="11000232" y="65786"/>
                    <a:pt x="10946892" y="12700"/>
                    <a:pt x="10881106" y="12700"/>
                  </a:cubicBezTo>
                  <a:lnTo>
                    <a:pt x="131826" y="12700"/>
                  </a:lnTo>
                  <a:lnTo>
                    <a:pt x="131826" y="6350"/>
                  </a:lnTo>
                  <a:lnTo>
                    <a:pt x="131826" y="12700"/>
                  </a:lnTo>
                  <a:cubicBezTo>
                    <a:pt x="66040" y="12700"/>
                    <a:pt x="12700" y="65913"/>
                    <a:pt x="12700" y="131445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13" name="Group 13"/>
          <p:cNvGrpSpPr/>
          <p:nvPr/>
        </p:nvGrpSpPr>
        <p:grpSpPr>
          <a:xfrm rot="0">
            <a:off x="1015007" y="2959299"/>
            <a:ext cx="670322" cy="670322"/>
            <a:chOff x="0" y="0"/>
            <a:chExt cx="893763" cy="89376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93826" cy="893826"/>
            </a:xfrm>
            <a:custGeom>
              <a:avLst/>
              <a:gdLst/>
              <a:ahLst/>
              <a:cxnLst/>
              <a:rect l="l" t="t" r="r" b="b"/>
              <a:pathLst>
                <a:path w="893826" h="893826">
                  <a:moveTo>
                    <a:pt x="0" y="446913"/>
                  </a:moveTo>
                  <a:cubicBezTo>
                    <a:pt x="0" y="200025"/>
                    <a:pt x="200025" y="0"/>
                    <a:pt x="446913" y="0"/>
                  </a:cubicBezTo>
                  <a:cubicBezTo>
                    <a:pt x="693801" y="0"/>
                    <a:pt x="893826" y="200025"/>
                    <a:pt x="893826" y="446913"/>
                  </a:cubicBezTo>
                  <a:cubicBezTo>
                    <a:pt x="893826" y="693801"/>
                    <a:pt x="693674" y="893826"/>
                    <a:pt x="446913" y="893826"/>
                  </a:cubicBezTo>
                  <a:cubicBezTo>
                    <a:pt x="200152" y="893826"/>
                    <a:pt x="0" y="693674"/>
                    <a:pt x="0" y="446913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sp>
        <p:nvSpPr>
          <p:cNvPr id="15" name="Freeform 15" descr="preencoded.png"/>
          <p:cNvSpPr/>
          <p:nvPr/>
        </p:nvSpPr>
        <p:spPr>
          <a:xfrm>
            <a:off x="1199257" y="3143548"/>
            <a:ext cx="301675" cy="301675"/>
          </a:xfrm>
          <a:custGeom>
            <a:avLst/>
            <a:gdLst/>
            <a:ahLst/>
            <a:cxnLst/>
            <a:rect l="l" t="t" r="r" b="b"/>
            <a:pathLst>
              <a:path w="301675" h="301675">
                <a:moveTo>
                  <a:pt x="0" y="0"/>
                </a:moveTo>
                <a:lnTo>
                  <a:pt x="301675" y="0"/>
                </a:lnTo>
                <a:lnTo>
                  <a:pt x="301675" y="301674"/>
                </a:lnTo>
                <a:lnTo>
                  <a:pt x="0" y="3016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4687" r="-4687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015007" y="3843486"/>
            <a:ext cx="3352056" cy="428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Accurate Prediction</a:t>
            </a:r>
            <a:endParaRPr lang="en-US" sz="26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15007" y="4339233"/>
            <a:ext cx="7784306" cy="78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0"/>
              </a:lnSpc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Achieved high accuracy in real-time classification of patient status (Stable, Moderate, Critical).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18" name="Group 18"/>
          <p:cNvGrpSpPr/>
          <p:nvPr/>
        </p:nvGrpSpPr>
        <p:grpSpPr>
          <a:xfrm rot="0">
            <a:off x="9250859" y="2721620"/>
            <a:ext cx="8259812" cy="2637235"/>
            <a:chOff x="0" y="0"/>
            <a:chExt cx="11013083" cy="3516313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11000359" cy="3503549"/>
            </a:xfrm>
            <a:custGeom>
              <a:avLst/>
              <a:gdLst/>
              <a:ahLst/>
              <a:cxnLst/>
              <a:rect l="l" t="t" r="r" b="b"/>
              <a:pathLst>
                <a:path w="11000359" h="3503549">
                  <a:moveTo>
                    <a:pt x="0" y="125095"/>
                  </a:moveTo>
                  <a:cubicBezTo>
                    <a:pt x="0" y="56007"/>
                    <a:pt x="56134" y="0"/>
                    <a:pt x="125476" y="0"/>
                  </a:cubicBezTo>
                  <a:lnTo>
                    <a:pt x="10874883" y="0"/>
                  </a:lnTo>
                  <a:cubicBezTo>
                    <a:pt x="10944225" y="0"/>
                    <a:pt x="11000359" y="56007"/>
                    <a:pt x="11000359" y="125095"/>
                  </a:cubicBezTo>
                  <a:lnTo>
                    <a:pt x="11000359" y="3378454"/>
                  </a:lnTo>
                  <a:cubicBezTo>
                    <a:pt x="11000359" y="3447542"/>
                    <a:pt x="10944225" y="3503549"/>
                    <a:pt x="10874883" y="3503549"/>
                  </a:cubicBezTo>
                  <a:lnTo>
                    <a:pt x="125476" y="3503549"/>
                  </a:lnTo>
                  <a:cubicBezTo>
                    <a:pt x="56134" y="3503549"/>
                    <a:pt x="0" y="3447542"/>
                    <a:pt x="0" y="3378454"/>
                  </a:cubicBezTo>
                  <a:close/>
                </a:path>
              </a:pathLst>
            </a:custGeom>
            <a:solidFill>
              <a:srgbClr val="F2EDE5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11013059" cy="3516376"/>
            </a:xfrm>
            <a:custGeom>
              <a:avLst/>
              <a:gdLst/>
              <a:ahLst/>
              <a:cxnLst/>
              <a:rect l="l" t="t" r="r" b="b"/>
              <a:pathLst>
                <a:path w="11013059" h="3516376">
                  <a:moveTo>
                    <a:pt x="0" y="131445"/>
                  </a:moveTo>
                  <a:cubicBezTo>
                    <a:pt x="0" y="58801"/>
                    <a:pt x="59055" y="0"/>
                    <a:pt x="131826" y="0"/>
                  </a:cubicBezTo>
                  <a:lnTo>
                    <a:pt x="10881233" y="0"/>
                  </a:lnTo>
                  <a:lnTo>
                    <a:pt x="10881233" y="6350"/>
                  </a:lnTo>
                  <a:lnTo>
                    <a:pt x="10881233" y="0"/>
                  </a:lnTo>
                  <a:cubicBezTo>
                    <a:pt x="10954003" y="0"/>
                    <a:pt x="11013059" y="58801"/>
                    <a:pt x="11013059" y="131445"/>
                  </a:cubicBezTo>
                  <a:lnTo>
                    <a:pt x="11006709" y="131445"/>
                  </a:lnTo>
                  <a:lnTo>
                    <a:pt x="11013059" y="131445"/>
                  </a:lnTo>
                  <a:lnTo>
                    <a:pt x="11013059" y="3384804"/>
                  </a:lnTo>
                  <a:lnTo>
                    <a:pt x="11006709" y="3384804"/>
                  </a:lnTo>
                  <a:lnTo>
                    <a:pt x="11013059" y="3384804"/>
                  </a:lnTo>
                  <a:cubicBezTo>
                    <a:pt x="11013059" y="3457448"/>
                    <a:pt x="10954003" y="3516249"/>
                    <a:pt x="10881233" y="3516249"/>
                  </a:cubicBezTo>
                  <a:lnTo>
                    <a:pt x="10881233" y="3509899"/>
                  </a:lnTo>
                  <a:lnTo>
                    <a:pt x="10881233" y="3516249"/>
                  </a:lnTo>
                  <a:lnTo>
                    <a:pt x="131826" y="3516249"/>
                  </a:lnTo>
                  <a:lnTo>
                    <a:pt x="131826" y="3509899"/>
                  </a:lnTo>
                  <a:lnTo>
                    <a:pt x="131826" y="3516249"/>
                  </a:lnTo>
                  <a:cubicBezTo>
                    <a:pt x="59055" y="3516376"/>
                    <a:pt x="0" y="3457448"/>
                    <a:pt x="0" y="3384804"/>
                  </a:cubicBezTo>
                  <a:lnTo>
                    <a:pt x="0" y="131445"/>
                  </a:lnTo>
                  <a:lnTo>
                    <a:pt x="6350" y="131445"/>
                  </a:lnTo>
                  <a:lnTo>
                    <a:pt x="0" y="131445"/>
                  </a:lnTo>
                  <a:moveTo>
                    <a:pt x="12700" y="131445"/>
                  </a:moveTo>
                  <a:lnTo>
                    <a:pt x="12700" y="3384804"/>
                  </a:lnTo>
                  <a:lnTo>
                    <a:pt x="6350" y="3384804"/>
                  </a:lnTo>
                  <a:lnTo>
                    <a:pt x="12700" y="3384804"/>
                  </a:lnTo>
                  <a:cubicBezTo>
                    <a:pt x="12700" y="3450463"/>
                    <a:pt x="66040" y="3503549"/>
                    <a:pt x="131826" y="3503549"/>
                  </a:cubicBezTo>
                  <a:lnTo>
                    <a:pt x="10881233" y="3503549"/>
                  </a:lnTo>
                  <a:cubicBezTo>
                    <a:pt x="10947019" y="3503549"/>
                    <a:pt x="11000359" y="3450336"/>
                    <a:pt x="11000359" y="3384804"/>
                  </a:cubicBezTo>
                  <a:lnTo>
                    <a:pt x="11000359" y="131445"/>
                  </a:lnTo>
                  <a:cubicBezTo>
                    <a:pt x="11000359" y="65786"/>
                    <a:pt x="10947019" y="12700"/>
                    <a:pt x="10881233" y="12700"/>
                  </a:cubicBezTo>
                  <a:lnTo>
                    <a:pt x="131826" y="12700"/>
                  </a:lnTo>
                  <a:lnTo>
                    <a:pt x="131826" y="6350"/>
                  </a:lnTo>
                  <a:lnTo>
                    <a:pt x="131826" y="12700"/>
                  </a:lnTo>
                  <a:cubicBezTo>
                    <a:pt x="66040" y="12700"/>
                    <a:pt x="12700" y="65913"/>
                    <a:pt x="12700" y="131445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21" name="Group 21"/>
          <p:cNvGrpSpPr/>
          <p:nvPr/>
        </p:nvGrpSpPr>
        <p:grpSpPr>
          <a:xfrm rot="0">
            <a:off x="9488538" y="2959299"/>
            <a:ext cx="670323" cy="670322"/>
            <a:chOff x="0" y="0"/>
            <a:chExt cx="893763" cy="89376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93826" cy="893826"/>
            </a:xfrm>
            <a:custGeom>
              <a:avLst/>
              <a:gdLst/>
              <a:ahLst/>
              <a:cxnLst/>
              <a:rect l="l" t="t" r="r" b="b"/>
              <a:pathLst>
                <a:path w="893826" h="893826">
                  <a:moveTo>
                    <a:pt x="0" y="446913"/>
                  </a:moveTo>
                  <a:cubicBezTo>
                    <a:pt x="0" y="200025"/>
                    <a:pt x="200025" y="0"/>
                    <a:pt x="446913" y="0"/>
                  </a:cubicBezTo>
                  <a:cubicBezTo>
                    <a:pt x="693801" y="0"/>
                    <a:pt x="893826" y="200025"/>
                    <a:pt x="893826" y="446913"/>
                  </a:cubicBezTo>
                  <a:cubicBezTo>
                    <a:pt x="893826" y="693801"/>
                    <a:pt x="693674" y="893826"/>
                    <a:pt x="446913" y="893826"/>
                  </a:cubicBezTo>
                  <a:cubicBezTo>
                    <a:pt x="200152" y="893826"/>
                    <a:pt x="0" y="693674"/>
                    <a:pt x="0" y="446913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sp>
        <p:nvSpPr>
          <p:cNvPr id="23" name="Freeform 23" descr="preencoded.png"/>
          <p:cNvSpPr/>
          <p:nvPr/>
        </p:nvSpPr>
        <p:spPr>
          <a:xfrm>
            <a:off x="9672786" y="3143548"/>
            <a:ext cx="301675" cy="301675"/>
          </a:xfrm>
          <a:custGeom>
            <a:avLst/>
            <a:gdLst/>
            <a:ahLst/>
            <a:cxnLst/>
            <a:rect l="l" t="t" r="r" b="b"/>
            <a:pathLst>
              <a:path w="301675" h="301675">
                <a:moveTo>
                  <a:pt x="0" y="0"/>
                </a:moveTo>
                <a:lnTo>
                  <a:pt x="301675" y="0"/>
                </a:lnTo>
                <a:lnTo>
                  <a:pt x="301675" y="301674"/>
                </a:lnTo>
                <a:lnTo>
                  <a:pt x="0" y="3016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51562" b="-51562"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9488538" y="3843486"/>
            <a:ext cx="3352056" cy="428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Contextual Action</a:t>
            </a:r>
            <a:endParaRPr lang="en-US" sz="26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9488538" y="4339233"/>
            <a:ext cx="7784455" cy="78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0"/>
              </a:lnSpc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LLM provides layered suggestions: </a:t>
            </a:r>
            <a:r>
              <a:rPr lang="en-US" sz="1750" b="1">
                <a:solidFill>
                  <a:srgbClr val="4C4C4C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basic actions</a:t>
            </a: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 (nurse) and </a:t>
            </a:r>
            <a:r>
              <a:rPr lang="en-US" sz="1750" b="1">
                <a:solidFill>
                  <a:srgbClr val="4C4C4C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advanced protocols</a:t>
            </a: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 (doctor).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26" name="Group 26"/>
          <p:cNvGrpSpPr/>
          <p:nvPr/>
        </p:nvGrpSpPr>
        <p:grpSpPr>
          <a:xfrm rot="0">
            <a:off x="777329" y="5572720"/>
            <a:ext cx="8259664" cy="2637235"/>
            <a:chOff x="0" y="0"/>
            <a:chExt cx="11012885" cy="3516313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11000232" cy="3503549"/>
            </a:xfrm>
            <a:custGeom>
              <a:avLst/>
              <a:gdLst/>
              <a:ahLst/>
              <a:cxnLst/>
              <a:rect l="l" t="t" r="r" b="b"/>
              <a:pathLst>
                <a:path w="11000232" h="3503549">
                  <a:moveTo>
                    <a:pt x="0" y="125095"/>
                  </a:moveTo>
                  <a:cubicBezTo>
                    <a:pt x="0" y="56007"/>
                    <a:pt x="56134" y="0"/>
                    <a:pt x="125476" y="0"/>
                  </a:cubicBezTo>
                  <a:lnTo>
                    <a:pt x="10874756" y="0"/>
                  </a:lnTo>
                  <a:cubicBezTo>
                    <a:pt x="10944099" y="0"/>
                    <a:pt x="11000232" y="56007"/>
                    <a:pt x="11000232" y="125095"/>
                  </a:cubicBezTo>
                  <a:lnTo>
                    <a:pt x="11000232" y="3378454"/>
                  </a:lnTo>
                  <a:cubicBezTo>
                    <a:pt x="11000232" y="3447542"/>
                    <a:pt x="10944099" y="3503549"/>
                    <a:pt x="10874756" y="3503549"/>
                  </a:cubicBezTo>
                  <a:lnTo>
                    <a:pt x="125476" y="3503549"/>
                  </a:lnTo>
                  <a:cubicBezTo>
                    <a:pt x="56134" y="3503549"/>
                    <a:pt x="0" y="3447542"/>
                    <a:pt x="0" y="3378454"/>
                  </a:cubicBezTo>
                  <a:close/>
                </a:path>
              </a:pathLst>
            </a:custGeom>
            <a:solidFill>
              <a:srgbClr val="F2EDE5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11012932" cy="3516376"/>
            </a:xfrm>
            <a:custGeom>
              <a:avLst/>
              <a:gdLst/>
              <a:ahLst/>
              <a:cxnLst/>
              <a:rect l="l" t="t" r="r" b="b"/>
              <a:pathLst>
                <a:path w="11012932" h="3516376">
                  <a:moveTo>
                    <a:pt x="0" y="131445"/>
                  </a:moveTo>
                  <a:cubicBezTo>
                    <a:pt x="0" y="58801"/>
                    <a:pt x="59055" y="0"/>
                    <a:pt x="131826" y="0"/>
                  </a:cubicBezTo>
                  <a:lnTo>
                    <a:pt x="10881106" y="0"/>
                  </a:lnTo>
                  <a:lnTo>
                    <a:pt x="10881106" y="6350"/>
                  </a:lnTo>
                  <a:lnTo>
                    <a:pt x="10881106" y="0"/>
                  </a:lnTo>
                  <a:cubicBezTo>
                    <a:pt x="10953877" y="0"/>
                    <a:pt x="11012932" y="58801"/>
                    <a:pt x="11012932" y="131445"/>
                  </a:cubicBezTo>
                  <a:lnTo>
                    <a:pt x="11006582" y="131445"/>
                  </a:lnTo>
                  <a:lnTo>
                    <a:pt x="11012932" y="131445"/>
                  </a:lnTo>
                  <a:lnTo>
                    <a:pt x="11012932" y="3384804"/>
                  </a:lnTo>
                  <a:lnTo>
                    <a:pt x="11006582" y="3384804"/>
                  </a:lnTo>
                  <a:lnTo>
                    <a:pt x="11012932" y="3384804"/>
                  </a:lnTo>
                  <a:cubicBezTo>
                    <a:pt x="11012932" y="3457448"/>
                    <a:pt x="10953877" y="3516249"/>
                    <a:pt x="10881106" y="3516249"/>
                  </a:cubicBezTo>
                  <a:lnTo>
                    <a:pt x="10881106" y="3509899"/>
                  </a:lnTo>
                  <a:lnTo>
                    <a:pt x="10881106" y="3516249"/>
                  </a:lnTo>
                  <a:lnTo>
                    <a:pt x="131826" y="3516249"/>
                  </a:lnTo>
                  <a:lnTo>
                    <a:pt x="131826" y="3509899"/>
                  </a:lnTo>
                  <a:lnTo>
                    <a:pt x="131826" y="3516249"/>
                  </a:lnTo>
                  <a:cubicBezTo>
                    <a:pt x="59055" y="3516376"/>
                    <a:pt x="0" y="3457448"/>
                    <a:pt x="0" y="3384804"/>
                  </a:cubicBezTo>
                  <a:lnTo>
                    <a:pt x="0" y="131445"/>
                  </a:lnTo>
                  <a:lnTo>
                    <a:pt x="6350" y="131445"/>
                  </a:lnTo>
                  <a:lnTo>
                    <a:pt x="0" y="131445"/>
                  </a:lnTo>
                  <a:moveTo>
                    <a:pt x="12700" y="131445"/>
                  </a:moveTo>
                  <a:lnTo>
                    <a:pt x="12700" y="3384804"/>
                  </a:lnTo>
                  <a:lnTo>
                    <a:pt x="6350" y="3384804"/>
                  </a:lnTo>
                  <a:lnTo>
                    <a:pt x="12700" y="3384804"/>
                  </a:lnTo>
                  <a:cubicBezTo>
                    <a:pt x="12700" y="3450463"/>
                    <a:pt x="66040" y="3503549"/>
                    <a:pt x="131826" y="3503549"/>
                  </a:cubicBezTo>
                  <a:lnTo>
                    <a:pt x="10881106" y="3503549"/>
                  </a:lnTo>
                  <a:cubicBezTo>
                    <a:pt x="10946892" y="3503549"/>
                    <a:pt x="11000232" y="3450336"/>
                    <a:pt x="11000232" y="3384804"/>
                  </a:cubicBezTo>
                  <a:lnTo>
                    <a:pt x="11000232" y="131445"/>
                  </a:lnTo>
                  <a:cubicBezTo>
                    <a:pt x="11000232" y="65786"/>
                    <a:pt x="10946892" y="12700"/>
                    <a:pt x="10881106" y="12700"/>
                  </a:cubicBezTo>
                  <a:lnTo>
                    <a:pt x="131826" y="12700"/>
                  </a:lnTo>
                  <a:lnTo>
                    <a:pt x="131826" y="6350"/>
                  </a:lnTo>
                  <a:lnTo>
                    <a:pt x="131826" y="12700"/>
                  </a:lnTo>
                  <a:cubicBezTo>
                    <a:pt x="66040" y="12700"/>
                    <a:pt x="12700" y="65913"/>
                    <a:pt x="12700" y="131445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29" name="Group 29"/>
          <p:cNvGrpSpPr/>
          <p:nvPr/>
        </p:nvGrpSpPr>
        <p:grpSpPr>
          <a:xfrm rot="0">
            <a:off x="1015007" y="5810399"/>
            <a:ext cx="670322" cy="670322"/>
            <a:chOff x="0" y="0"/>
            <a:chExt cx="893763" cy="89376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93826" cy="893826"/>
            </a:xfrm>
            <a:custGeom>
              <a:avLst/>
              <a:gdLst/>
              <a:ahLst/>
              <a:cxnLst/>
              <a:rect l="l" t="t" r="r" b="b"/>
              <a:pathLst>
                <a:path w="893826" h="893826">
                  <a:moveTo>
                    <a:pt x="0" y="446913"/>
                  </a:moveTo>
                  <a:cubicBezTo>
                    <a:pt x="0" y="200025"/>
                    <a:pt x="200025" y="0"/>
                    <a:pt x="446913" y="0"/>
                  </a:cubicBezTo>
                  <a:cubicBezTo>
                    <a:pt x="693801" y="0"/>
                    <a:pt x="893826" y="200025"/>
                    <a:pt x="893826" y="446913"/>
                  </a:cubicBezTo>
                  <a:cubicBezTo>
                    <a:pt x="893826" y="693801"/>
                    <a:pt x="693674" y="893826"/>
                    <a:pt x="446913" y="893826"/>
                  </a:cubicBezTo>
                  <a:cubicBezTo>
                    <a:pt x="200152" y="893826"/>
                    <a:pt x="0" y="693674"/>
                    <a:pt x="0" y="446913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sp>
        <p:nvSpPr>
          <p:cNvPr id="31" name="Freeform 31" descr="preencoded.png"/>
          <p:cNvSpPr/>
          <p:nvPr/>
        </p:nvSpPr>
        <p:spPr>
          <a:xfrm>
            <a:off x="1199257" y="5994648"/>
            <a:ext cx="301675" cy="301675"/>
          </a:xfrm>
          <a:custGeom>
            <a:avLst/>
            <a:gdLst/>
            <a:ahLst/>
            <a:cxnLst/>
            <a:rect l="l" t="t" r="r" b="b"/>
            <a:pathLst>
              <a:path w="301675" h="301675">
                <a:moveTo>
                  <a:pt x="0" y="0"/>
                </a:moveTo>
                <a:lnTo>
                  <a:pt x="301675" y="0"/>
                </a:lnTo>
                <a:lnTo>
                  <a:pt x="301675" y="301674"/>
                </a:lnTo>
                <a:lnTo>
                  <a:pt x="0" y="30167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3124" r="-3124"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1015007" y="6694586"/>
            <a:ext cx="3352056" cy="428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Improved Response</a:t>
            </a:r>
            <a:endParaRPr lang="en-US" sz="26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015007" y="7190334"/>
            <a:ext cx="7784306" cy="78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0"/>
              </a:lnSpc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Demonstrated improved response time for medical staff in high-stress, simulated complication cases.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34" name="Group 34"/>
          <p:cNvGrpSpPr/>
          <p:nvPr/>
        </p:nvGrpSpPr>
        <p:grpSpPr>
          <a:xfrm rot="0">
            <a:off x="9250859" y="5572720"/>
            <a:ext cx="8259812" cy="2637235"/>
            <a:chOff x="0" y="0"/>
            <a:chExt cx="11013083" cy="3516313"/>
          </a:xfrm>
        </p:grpSpPr>
        <p:sp>
          <p:nvSpPr>
            <p:cNvPr id="35" name="Freeform 35"/>
            <p:cNvSpPr/>
            <p:nvPr/>
          </p:nvSpPr>
          <p:spPr>
            <a:xfrm>
              <a:off x="6350" y="6350"/>
              <a:ext cx="11000359" cy="3503549"/>
            </a:xfrm>
            <a:custGeom>
              <a:avLst/>
              <a:gdLst/>
              <a:ahLst/>
              <a:cxnLst/>
              <a:rect l="l" t="t" r="r" b="b"/>
              <a:pathLst>
                <a:path w="11000359" h="3503549">
                  <a:moveTo>
                    <a:pt x="0" y="125095"/>
                  </a:moveTo>
                  <a:cubicBezTo>
                    <a:pt x="0" y="56007"/>
                    <a:pt x="56134" y="0"/>
                    <a:pt x="125476" y="0"/>
                  </a:cubicBezTo>
                  <a:lnTo>
                    <a:pt x="10874883" y="0"/>
                  </a:lnTo>
                  <a:cubicBezTo>
                    <a:pt x="10944225" y="0"/>
                    <a:pt x="11000359" y="56007"/>
                    <a:pt x="11000359" y="125095"/>
                  </a:cubicBezTo>
                  <a:lnTo>
                    <a:pt x="11000359" y="3378454"/>
                  </a:lnTo>
                  <a:cubicBezTo>
                    <a:pt x="11000359" y="3447542"/>
                    <a:pt x="10944225" y="3503549"/>
                    <a:pt x="10874883" y="3503549"/>
                  </a:cubicBezTo>
                  <a:lnTo>
                    <a:pt x="125476" y="3503549"/>
                  </a:lnTo>
                  <a:cubicBezTo>
                    <a:pt x="56134" y="3503549"/>
                    <a:pt x="0" y="3447542"/>
                    <a:pt x="0" y="3378454"/>
                  </a:cubicBezTo>
                  <a:close/>
                </a:path>
              </a:pathLst>
            </a:custGeom>
            <a:solidFill>
              <a:srgbClr val="F2EDE5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013059" cy="3516376"/>
            </a:xfrm>
            <a:custGeom>
              <a:avLst/>
              <a:gdLst/>
              <a:ahLst/>
              <a:cxnLst/>
              <a:rect l="l" t="t" r="r" b="b"/>
              <a:pathLst>
                <a:path w="11013059" h="3516376">
                  <a:moveTo>
                    <a:pt x="0" y="131445"/>
                  </a:moveTo>
                  <a:cubicBezTo>
                    <a:pt x="0" y="58801"/>
                    <a:pt x="59055" y="0"/>
                    <a:pt x="131826" y="0"/>
                  </a:cubicBezTo>
                  <a:lnTo>
                    <a:pt x="10881233" y="0"/>
                  </a:lnTo>
                  <a:lnTo>
                    <a:pt x="10881233" y="6350"/>
                  </a:lnTo>
                  <a:lnTo>
                    <a:pt x="10881233" y="0"/>
                  </a:lnTo>
                  <a:cubicBezTo>
                    <a:pt x="10954003" y="0"/>
                    <a:pt x="11013059" y="58801"/>
                    <a:pt x="11013059" y="131445"/>
                  </a:cubicBezTo>
                  <a:lnTo>
                    <a:pt x="11006709" y="131445"/>
                  </a:lnTo>
                  <a:lnTo>
                    <a:pt x="11013059" y="131445"/>
                  </a:lnTo>
                  <a:lnTo>
                    <a:pt x="11013059" y="3384804"/>
                  </a:lnTo>
                  <a:lnTo>
                    <a:pt x="11006709" y="3384804"/>
                  </a:lnTo>
                  <a:lnTo>
                    <a:pt x="11013059" y="3384804"/>
                  </a:lnTo>
                  <a:cubicBezTo>
                    <a:pt x="11013059" y="3457448"/>
                    <a:pt x="10954003" y="3516249"/>
                    <a:pt x="10881233" y="3516249"/>
                  </a:cubicBezTo>
                  <a:lnTo>
                    <a:pt x="10881233" y="3509899"/>
                  </a:lnTo>
                  <a:lnTo>
                    <a:pt x="10881233" y="3516249"/>
                  </a:lnTo>
                  <a:lnTo>
                    <a:pt x="131826" y="3516249"/>
                  </a:lnTo>
                  <a:lnTo>
                    <a:pt x="131826" y="3509899"/>
                  </a:lnTo>
                  <a:lnTo>
                    <a:pt x="131826" y="3516249"/>
                  </a:lnTo>
                  <a:cubicBezTo>
                    <a:pt x="59055" y="3516376"/>
                    <a:pt x="0" y="3457448"/>
                    <a:pt x="0" y="3384804"/>
                  </a:cubicBezTo>
                  <a:lnTo>
                    <a:pt x="0" y="131445"/>
                  </a:lnTo>
                  <a:lnTo>
                    <a:pt x="6350" y="131445"/>
                  </a:lnTo>
                  <a:lnTo>
                    <a:pt x="0" y="131445"/>
                  </a:lnTo>
                  <a:moveTo>
                    <a:pt x="12700" y="131445"/>
                  </a:moveTo>
                  <a:lnTo>
                    <a:pt x="12700" y="3384804"/>
                  </a:lnTo>
                  <a:lnTo>
                    <a:pt x="6350" y="3384804"/>
                  </a:lnTo>
                  <a:lnTo>
                    <a:pt x="12700" y="3384804"/>
                  </a:lnTo>
                  <a:cubicBezTo>
                    <a:pt x="12700" y="3450463"/>
                    <a:pt x="66040" y="3503549"/>
                    <a:pt x="131826" y="3503549"/>
                  </a:cubicBezTo>
                  <a:lnTo>
                    <a:pt x="10881233" y="3503549"/>
                  </a:lnTo>
                  <a:cubicBezTo>
                    <a:pt x="10947019" y="3503549"/>
                    <a:pt x="11000359" y="3450336"/>
                    <a:pt x="11000359" y="3384804"/>
                  </a:cubicBezTo>
                  <a:lnTo>
                    <a:pt x="11000359" y="131445"/>
                  </a:lnTo>
                  <a:cubicBezTo>
                    <a:pt x="11000359" y="65786"/>
                    <a:pt x="10947019" y="12700"/>
                    <a:pt x="10881233" y="12700"/>
                  </a:cubicBezTo>
                  <a:lnTo>
                    <a:pt x="131826" y="12700"/>
                  </a:lnTo>
                  <a:lnTo>
                    <a:pt x="131826" y="6350"/>
                  </a:lnTo>
                  <a:lnTo>
                    <a:pt x="131826" y="12700"/>
                  </a:lnTo>
                  <a:cubicBezTo>
                    <a:pt x="66040" y="12700"/>
                    <a:pt x="12700" y="65913"/>
                    <a:pt x="12700" y="131445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37" name="Group 37"/>
          <p:cNvGrpSpPr/>
          <p:nvPr/>
        </p:nvGrpSpPr>
        <p:grpSpPr>
          <a:xfrm rot="0">
            <a:off x="9488538" y="5810399"/>
            <a:ext cx="670323" cy="670322"/>
            <a:chOff x="0" y="0"/>
            <a:chExt cx="893763" cy="893763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93826" cy="893826"/>
            </a:xfrm>
            <a:custGeom>
              <a:avLst/>
              <a:gdLst/>
              <a:ahLst/>
              <a:cxnLst/>
              <a:rect l="l" t="t" r="r" b="b"/>
              <a:pathLst>
                <a:path w="893826" h="893826">
                  <a:moveTo>
                    <a:pt x="0" y="446913"/>
                  </a:moveTo>
                  <a:cubicBezTo>
                    <a:pt x="0" y="200025"/>
                    <a:pt x="200025" y="0"/>
                    <a:pt x="446913" y="0"/>
                  </a:cubicBezTo>
                  <a:cubicBezTo>
                    <a:pt x="693801" y="0"/>
                    <a:pt x="893826" y="200025"/>
                    <a:pt x="893826" y="446913"/>
                  </a:cubicBezTo>
                  <a:cubicBezTo>
                    <a:pt x="893826" y="693801"/>
                    <a:pt x="693674" y="893826"/>
                    <a:pt x="446913" y="893826"/>
                  </a:cubicBezTo>
                  <a:cubicBezTo>
                    <a:pt x="200152" y="893826"/>
                    <a:pt x="0" y="693674"/>
                    <a:pt x="0" y="446913"/>
                  </a:cubicBezTo>
                  <a:close/>
                </a:path>
              </a:pathLst>
            </a:custGeom>
            <a:solidFill>
              <a:srgbClr val="E6DED2"/>
            </a:solidFill>
          </p:spPr>
        </p:sp>
      </p:grpSp>
      <p:sp>
        <p:nvSpPr>
          <p:cNvPr id="39" name="Freeform 39" descr="preencoded.png"/>
          <p:cNvSpPr/>
          <p:nvPr/>
        </p:nvSpPr>
        <p:spPr>
          <a:xfrm>
            <a:off x="9672786" y="5994648"/>
            <a:ext cx="301675" cy="301675"/>
          </a:xfrm>
          <a:custGeom>
            <a:avLst/>
            <a:gdLst/>
            <a:ahLst/>
            <a:cxnLst/>
            <a:rect l="l" t="t" r="r" b="b"/>
            <a:pathLst>
              <a:path w="301675" h="301675">
                <a:moveTo>
                  <a:pt x="0" y="0"/>
                </a:moveTo>
                <a:lnTo>
                  <a:pt x="301675" y="0"/>
                </a:lnTo>
                <a:lnTo>
                  <a:pt x="301675" y="301674"/>
                </a:lnTo>
                <a:lnTo>
                  <a:pt x="0" y="30167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40" name="TextBox 40"/>
          <p:cNvSpPr txBox="1"/>
          <p:nvPr/>
        </p:nvSpPr>
        <p:spPr>
          <a:xfrm>
            <a:off x="9488538" y="6694586"/>
            <a:ext cx="3352056" cy="428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Modular Integration</a:t>
            </a:r>
            <a:endParaRPr lang="en-US" sz="26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9488538" y="7190334"/>
            <a:ext cx="7784455" cy="78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0"/>
              </a:lnSpc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Modular design enables easy integration with various existing and future IoT medical devices and hospital systems.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1117253" y="8641259"/>
            <a:ext cx="16388655" cy="78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0"/>
              </a:lnSpc>
            </a:pP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The ability to dynamically visualize risk and provide differentiated guidance for staff roles is a significant leap forward in maternal emergency preparedness.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43" name="Group 43"/>
          <p:cNvGrpSpPr/>
          <p:nvPr/>
        </p:nvGrpSpPr>
        <p:grpSpPr>
          <a:xfrm rot="0">
            <a:off x="782091" y="8456562"/>
            <a:ext cx="28575" cy="1218010"/>
            <a:chOff x="0" y="0"/>
            <a:chExt cx="38100" cy="1624013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38100" cy="1624076"/>
            </a:xfrm>
            <a:custGeom>
              <a:avLst/>
              <a:gdLst/>
              <a:ahLst/>
              <a:cxnLst/>
              <a:rect l="l" t="t" r="r" b="b"/>
              <a:pathLst>
                <a:path w="38100" h="1624076">
                  <a:moveTo>
                    <a:pt x="0" y="0"/>
                  </a:moveTo>
                  <a:lnTo>
                    <a:pt x="38100" y="0"/>
                  </a:lnTo>
                  <a:lnTo>
                    <a:pt x="38100" y="1624076"/>
                  </a:lnTo>
                  <a:lnTo>
                    <a:pt x="0" y="1624076"/>
                  </a:lnTo>
                  <a:close/>
                </a:path>
              </a:pathLst>
            </a:custGeom>
            <a:solidFill>
              <a:srgbClr val="9C9283"/>
            </a:solidFill>
          </p:spPr>
        </p:sp>
      </p:grpSp>
      <p:sp>
        <p:nvSpPr>
          <p:cNvPr id="45" name="Freeform 45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86380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52586" y="1015175"/>
            <a:ext cx="10058836" cy="5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4000" b="1">
                <a:solidFill>
                  <a:srgbClr val="BF9000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CHAPTER 4: MARKET &amp; ROADMAP</a:t>
            </a:r>
            <a:endParaRPr lang="en-US" sz="4000" b="1">
              <a:solidFill>
                <a:srgbClr val="BF9000"/>
              </a:solidFill>
              <a:latin typeface="Noto Serif Bold" panose="02020800060500020200"/>
              <a:ea typeface="Noto Serif Bold" panose="02020800060500020200"/>
              <a:cs typeface="Noto Serif Bold" panose="02020800060500020200"/>
              <a:sym typeface="Noto Serif Bold" panose="02020800060500020200"/>
            </a:endParaRPr>
          </a:p>
          <a:p>
            <a:pPr algn="l">
              <a:lnSpc>
                <a:spcPts val="2000"/>
              </a:lnSpc>
            </a:pPr>
          </a:p>
        </p:txBody>
      </p:sp>
      <p:sp>
        <p:nvSpPr>
          <p:cNvPr id="9" name="TextBox 9"/>
          <p:cNvSpPr txBox="1"/>
          <p:nvPr/>
        </p:nvSpPr>
        <p:spPr>
          <a:xfrm>
            <a:off x="452586" y="1595236"/>
            <a:ext cx="15134348" cy="138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5310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Market Landscape &amp; Competitive Advantage</a:t>
            </a:r>
            <a:endParaRPr lang="en-US" sz="5310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algn="l">
              <a:lnSpc>
                <a:spcPts val="3435"/>
              </a:lnSpc>
            </a:pPr>
          </a:p>
          <a:p>
            <a:pPr algn="l">
              <a:lnSpc>
                <a:spcPts val="3435"/>
              </a:lnSpc>
            </a:pPr>
          </a:p>
        </p:txBody>
      </p:sp>
      <p:sp>
        <p:nvSpPr>
          <p:cNvPr id="10" name="TextBox 10"/>
          <p:cNvSpPr txBox="1"/>
          <p:nvPr/>
        </p:nvSpPr>
        <p:spPr>
          <a:xfrm>
            <a:off x="548062" y="2226789"/>
            <a:ext cx="9456419" cy="1671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22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Current monitoring systems are often focused on fetal metrics, lack</a:t>
            </a:r>
            <a:endParaRPr lang="en-US" sz="22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algn="l">
              <a:lnSpc>
                <a:spcPts val="1750"/>
              </a:lnSpc>
            </a:pPr>
          </a:p>
          <a:p>
            <a:pPr algn="l">
              <a:lnSpc>
                <a:spcPts val="1750"/>
              </a:lnSpc>
            </a:pPr>
            <a:r>
              <a:rPr lang="en-US" sz="22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deep AI integration for risk prediction, and are prohibitively </a:t>
            </a:r>
            <a:endParaRPr lang="en-US" sz="22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algn="l">
              <a:lnSpc>
                <a:spcPts val="1750"/>
              </a:lnSpc>
            </a:pPr>
          </a:p>
          <a:p>
            <a:pPr algn="l">
              <a:lnSpc>
                <a:spcPts val="1750"/>
              </a:lnSpc>
            </a:pPr>
            <a:r>
              <a:rPr lang="en-US" sz="22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expensive for rural settings. MatriCare AI fills this critical gap </a:t>
            </a:r>
            <a:endParaRPr lang="en-US" sz="22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algn="l">
              <a:lnSpc>
                <a:spcPts val="1750"/>
              </a:lnSpc>
            </a:pPr>
          </a:p>
          <a:p>
            <a:pPr algn="l">
              <a:lnSpc>
                <a:spcPts val="1750"/>
              </a:lnSpc>
            </a:pPr>
            <a:r>
              <a:rPr lang="en-US" sz="22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with a holistic, intelligence-driven maternal focus.</a:t>
            </a:r>
            <a:endParaRPr lang="en-US" sz="22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14834" y="4276534"/>
            <a:ext cx="5670606" cy="290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0"/>
              </a:lnSpc>
            </a:pPr>
            <a:r>
              <a:rPr lang="en-US" sz="2625">
                <a:solidFill>
                  <a:srgbClr val="3A3A3A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Currently Available Systems</a:t>
            </a:r>
            <a:endParaRPr lang="en-US" sz="2625">
              <a:solidFill>
                <a:srgbClr val="3A3A3A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597786" y="4771154"/>
            <a:ext cx="9356972" cy="188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4160" lvl="1" indent="-132080" algn="l">
              <a:lnSpc>
                <a:spcPts val="1750"/>
              </a:lnSpc>
              <a:buFont typeface="Arial" panose="020B0604020202020204"/>
              <a:buChar char="•"/>
            </a:pPr>
            <a:r>
              <a:rPr lang="en-US" sz="1750" b="1">
                <a:solidFill>
                  <a:srgbClr val="4C4C4C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Keyar "CM Patch"</a:t>
            </a: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 (Janitri): Wireless patch for Fetal/Maternal ECG.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97786" y="5151271"/>
            <a:ext cx="9356972" cy="188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4160" lvl="1" indent="-132080" algn="l">
              <a:lnSpc>
                <a:spcPts val="1750"/>
              </a:lnSpc>
              <a:buFont typeface="Arial" panose="020B0604020202020204"/>
              <a:buChar char="•"/>
            </a:pPr>
            <a:r>
              <a:rPr lang="en-US" sz="1750" b="1">
                <a:solidFill>
                  <a:srgbClr val="4C4C4C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Philips Avalon CL System</a:t>
            </a: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: Cordless maternal/fetal monitoring.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97786" y="5546344"/>
            <a:ext cx="9356972" cy="188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4160" lvl="1" indent="-132080" algn="l">
              <a:lnSpc>
                <a:spcPts val="1750"/>
              </a:lnSpc>
              <a:buFont typeface="Arial" panose="020B0604020202020204"/>
              <a:buChar char="•"/>
            </a:pPr>
            <a:r>
              <a:rPr lang="en-US" sz="1750" b="1">
                <a:solidFill>
                  <a:srgbClr val="4C4C4C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VitalTrace DelivAssure</a:t>
            </a: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: Microneedle-based fetal lactate sensor.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02307" y="5957929"/>
            <a:ext cx="9356972" cy="188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4160" lvl="1" indent="-132080" algn="l">
              <a:lnSpc>
                <a:spcPts val="1750"/>
              </a:lnSpc>
              <a:buFont typeface="Arial" panose="020B0604020202020204"/>
              <a:buChar char="•"/>
            </a:pPr>
            <a:r>
              <a:rPr lang="en-US" sz="1750" b="1">
                <a:solidFill>
                  <a:srgbClr val="4C4C4C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NEC/Melody iCTG Monitor</a:t>
            </a:r>
            <a:r>
              <a:rPr lang="en-US" sz="175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: Wearable FHR and contraction monitoring.</a:t>
            </a:r>
            <a:endParaRPr lang="en-US" sz="175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 rot="0">
            <a:off x="10242500" y="2305560"/>
            <a:ext cx="7592914" cy="7333368"/>
            <a:chOff x="0" y="0"/>
            <a:chExt cx="10123885" cy="9777823"/>
          </a:xfrm>
        </p:grpSpPr>
        <p:sp>
          <p:nvSpPr>
            <p:cNvPr id="17" name="Freeform 17" descr="preencoded.png"/>
            <p:cNvSpPr/>
            <p:nvPr/>
          </p:nvSpPr>
          <p:spPr>
            <a:xfrm>
              <a:off x="0" y="0"/>
              <a:ext cx="10123932" cy="9777857"/>
            </a:xfrm>
            <a:custGeom>
              <a:avLst/>
              <a:gdLst/>
              <a:ahLst/>
              <a:cxnLst/>
              <a:rect l="l" t="t" r="r" b="b"/>
              <a:pathLst>
                <a:path w="10123932" h="9777857">
                  <a:moveTo>
                    <a:pt x="0" y="0"/>
                  </a:moveTo>
                  <a:lnTo>
                    <a:pt x="10123932" y="0"/>
                  </a:lnTo>
                  <a:lnTo>
                    <a:pt x="10123932" y="9777857"/>
                  </a:lnTo>
                  <a:lnTo>
                    <a:pt x="0" y="97778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769" b="-1769"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496044" y="9742586"/>
            <a:ext cx="17295911" cy="2649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06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.</a:t>
            </a:r>
            <a:endParaRPr lang="en-US" sz="106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55" name="Freeform 55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86380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68872" y="812672"/>
            <a:ext cx="16349960" cy="1247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3000" b="1">
                <a:solidFill>
                  <a:srgbClr val="0D0D0D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Future Scope</a:t>
            </a:r>
            <a:r>
              <a:rPr lang="en-US" sz="3000" b="1">
                <a:solidFill>
                  <a:srgbClr val="4C4C4C"/>
                </a:solidFill>
                <a:latin typeface="Noto Serif Bold" panose="02020800060500020200"/>
                <a:ea typeface="Noto Serif Bold" panose="02020800060500020200"/>
                <a:cs typeface="Noto Serif Bold" panose="02020800060500020200"/>
                <a:sym typeface="Noto Serif Bold" panose="02020800060500020200"/>
              </a:rPr>
              <a:t>:</a:t>
            </a:r>
            <a:r>
              <a:rPr lang="en-US" sz="3000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 </a:t>
            </a:r>
            <a:endParaRPr lang="en-US" sz="3000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  <a:p>
            <a:pPr algn="l">
              <a:lnSpc>
                <a:spcPts val="343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Our roadmap focuses on expanding system functionality, integrating with wider healthcare ecosystems, and enhancing accessibility through advanced user interfaces.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9" name="Group 9"/>
          <p:cNvGrpSpPr/>
          <p:nvPr/>
        </p:nvGrpSpPr>
        <p:grpSpPr>
          <a:xfrm rot="0">
            <a:off x="1231701" y="6069509"/>
            <a:ext cx="8045946" cy="2883881"/>
            <a:chOff x="0" y="0"/>
            <a:chExt cx="10727928" cy="3845175"/>
          </a:xfrm>
        </p:grpSpPr>
        <p:grpSp>
          <p:nvGrpSpPr>
            <p:cNvPr id="10" name="Group 10"/>
            <p:cNvGrpSpPr/>
            <p:nvPr/>
          </p:nvGrpSpPr>
          <p:grpSpPr>
            <a:xfrm rot="0">
              <a:off x="553640" y="369093"/>
              <a:ext cx="10174288" cy="381793"/>
              <a:chOff x="0" y="0"/>
              <a:chExt cx="10174288" cy="381793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6350" y="6350"/>
                <a:ext cx="10161524" cy="369189"/>
              </a:xfrm>
              <a:custGeom>
                <a:avLst/>
                <a:gdLst/>
                <a:ahLst/>
                <a:cxnLst/>
                <a:rect l="l" t="t" r="r" b="b"/>
                <a:pathLst>
                  <a:path w="10161524" h="369189">
                    <a:moveTo>
                      <a:pt x="0" y="155067"/>
                    </a:moveTo>
                    <a:cubicBezTo>
                      <a:pt x="0" y="69469"/>
                      <a:pt x="71755" y="0"/>
                      <a:pt x="160147" y="0"/>
                    </a:cubicBezTo>
                    <a:lnTo>
                      <a:pt x="10001377" y="0"/>
                    </a:lnTo>
                    <a:cubicBezTo>
                      <a:pt x="10089897" y="0"/>
                      <a:pt x="10161524" y="69469"/>
                      <a:pt x="10161524" y="155067"/>
                    </a:cubicBezTo>
                    <a:lnTo>
                      <a:pt x="10161524" y="214122"/>
                    </a:lnTo>
                    <a:cubicBezTo>
                      <a:pt x="10161524" y="299720"/>
                      <a:pt x="10089769" y="369189"/>
                      <a:pt x="10001377" y="369189"/>
                    </a:cubicBezTo>
                    <a:lnTo>
                      <a:pt x="160147" y="369189"/>
                    </a:lnTo>
                    <a:cubicBezTo>
                      <a:pt x="71755" y="369062"/>
                      <a:pt x="0" y="299720"/>
                      <a:pt x="0" y="213995"/>
                    </a:cubicBezTo>
                    <a:close/>
                  </a:path>
                </a:pathLst>
              </a:custGeom>
              <a:solidFill>
                <a:srgbClr val="E6DED2">
                  <a:alpha val="24706"/>
                </a:srgbClr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10174224" cy="381889"/>
              </a:xfrm>
              <a:custGeom>
                <a:avLst/>
                <a:gdLst/>
                <a:ahLst/>
                <a:cxnLst/>
                <a:rect l="l" t="t" r="r" b="b"/>
                <a:pathLst>
                  <a:path w="10174224" h="381889">
                    <a:moveTo>
                      <a:pt x="0" y="161417"/>
                    </a:moveTo>
                    <a:cubicBezTo>
                      <a:pt x="0" y="72009"/>
                      <a:pt x="74803" y="0"/>
                      <a:pt x="166497" y="0"/>
                    </a:cubicBezTo>
                    <a:lnTo>
                      <a:pt x="10007727" y="0"/>
                    </a:lnTo>
                    <a:lnTo>
                      <a:pt x="10007727" y="6350"/>
                    </a:lnTo>
                    <a:lnTo>
                      <a:pt x="10007727" y="0"/>
                    </a:lnTo>
                    <a:cubicBezTo>
                      <a:pt x="10099549" y="0"/>
                      <a:pt x="10174224" y="72009"/>
                      <a:pt x="10174224" y="161417"/>
                    </a:cubicBezTo>
                    <a:lnTo>
                      <a:pt x="10167874" y="161417"/>
                    </a:lnTo>
                    <a:lnTo>
                      <a:pt x="10174224" y="161417"/>
                    </a:lnTo>
                    <a:lnTo>
                      <a:pt x="10174224" y="220472"/>
                    </a:lnTo>
                    <a:lnTo>
                      <a:pt x="10167874" y="220472"/>
                    </a:lnTo>
                    <a:lnTo>
                      <a:pt x="10174224" y="220472"/>
                    </a:lnTo>
                    <a:cubicBezTo>
                      <a:pt x="10174224" y="309753"/>
                      <a:pt x="10099422" y="381889"/>
                      <a:pt x="10007727" y="381889"/>
                    </a:cubicBezTo>
                    <a:lnTo>
                      <a:pt x="10007727" y="375539"/>
                    </a:lnTo>
                    <a:lnTo>
                      <a:pt x="10007727" y="381889"/>
                    </a:lnTo>
                    <a:lnTo>
                      <a:pt x="166497" y="381889"/>
                    </a:lnTo>
                    <a:lnTo>
                      <a:pt x="166497" y="375539"/>
                    </a:lnTo>
                    <a:lnTo>
                      <a:pt x="166497" y="381889"/>
                    </a:lnTo>
                    <a:cubicBezTo>
                      <a:pt x="74803" y="381762"/>
                      <a:pt x="0" y="309753"/>
                      <a:pt x="0" y="220345"/>
                    </a:cubicBezTo>
                    <a:lnTo>
                      <a:pt x="0" y="161417"/>
                    </a:lnTo>
                    <a:lnTo>
                      <a:pt x="6350" y="161417"/>
                    </a:lnTo>
                    <a:lnTo>
                      <a:pt x="0" y="161417"/>
                    </a:lnTo>
                    <a:moveTo>
                      <a:pt x="12700" y="161417"/>
                    </a:moveTo>
                    <a:lnTo>
                      <a:pt x="12700" y="220472"/>
                    </a:lnTo>
                    <a:lnTo>
                      <a:pt x="6350" y="220472"/>
                    </a:lnTo>
                    <a:lnTo>
                      <a:pt x="12700" y="220472"/>
                    </a:lnTo>
                    <a:cubicBezTo>
                      <a:pt x="12700" y="302387"/>
                      <a:pt x="81407" y="369189"/>
                      <a:pt x="166497" y="369189"/>
                    </a:cubicBezTo>
                    <a:lnTo>
                      <a:pt x="10007727" y="369189"/>
                    </a:lnTo>
                    <a:cubicBezTo>
                      <a:pt x="10092944" y="369189"/>
                      <a:pt x="10161524" y="302387"/>
                      <a:pt x="10161524" y="220472"/>
                    </a:cubicBezTo>
                    <a:lnTo>
                      <a:pt x="10161524" y="161417"/>
                    </a:lnTo>
                    <a:cubicBezTo>
                      <a:pt x="10161651" y="79502"/>
                      <a:pt x="10092944" y="12700"/>
                      <a:pt x="10007727" y="12700"/>
                    </a:cubicBezTo>
                    <a:lnTo>
                      <a:pt x="166497" y="12700"/>
                    </a:lnTo>
                    <a:lnTo>
                      <a:pt x="166497" y="6350"/>
                    </a:lnTo>
                    <a:lnTo>
                      <a:pt x="166497" y="12700"/>
                    </a:lnTo>
                    <a:cubicBezTo>
                      <a:pt x="81407" y="12700"/>
                      <a:pt x="12700" y="79502"/>
                      <a:pt x="12700" y="161417"/>
                    </a:cubicBezTo>
                    <a:close/>
                  </a:path>
                </a:pathLst>
              </a:custGeom>
              <a:solidFill>
                <a:srgbClr val="CCC4B8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 rot="0">
              <a:off x="0" y="0"/>
              <a:ext cx="1119982" cy="1119982"/>
              <a:chOff x="0" y="0"/>
              <a:chExt cx="1119982" cy="1119982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6350" y="6350"/>
                <a:ext cx="1107313" cy="1107313"/>
              </a:xfrm>
              <a:custGeom>
                <a:avLst/>
                <a:gdLst/>
                <a:ahLst/>
                <a:cxnLst/>
                <a:rect l="l" t="t" r="r" b="b"/>
                <a:pathLst>
                  <a:path w="1107313" h="1107313">
                    <a:moveTo>
                      <a:pt x="0" y="553593"/>
                    </a:moveTo>
                    <a:cubicBezTo>
                      <a:pt x="0" y="247904"/>
                      <a:pt x="247904" y="0"/>
                      <a:pt x="553593" y="0"/>
                    </a:cubicBezTo>
                    <a:cubicBezTo>
                      <a:pt x="859282" y="0"/>
                      <a:pt x="1107313" y="247904"/>
                      <a:pt x="1107313" y="553593"/>
                    </a:cubicBezTo>
                    <a:cubicBezTo>
                      <a:pt x="1107313" y="859282"/>
                      <a:pt x="859409" y="1107313"/>
                      <a:pt x="553593" y="1107313"/>
                    </a:cubicBezTo>
                    <a:cubicBezTo>
                      <a:pt x="247777" y="1107313"/>
                      <a:pt x="0" y="859409"/>
                      <a:pt x="0" y="553593"/>
                    </a:cubicBezTo>
                    <a:close/>
                  </a:path>
                </a:pathLst>
              </a:custGeom>
              <a:solidFill>
                <a:srgbClr val="E6DED2">
                  <a:alpha val="24706"/>
                </a:srgbClr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0"/>
                <a:ext cx="1120013" cy="1120013"/>
              </a:xfrm>
              <a:custGeom>
                <a:avLst/>
                <a:gdLst/>
                <a:ahLst/>
                <a:cxnLst/>
                <a:rect l="l" t="t" r="r" b="b"/>
                <a:pathLst>
                  <a:path w="1120013" h="1120013">
                    <a:moveTo>
                      <a:pt x="0" y="559943"/>
                    </a:moveTo>
                    <a:cubicBezTo>
                      <a:pt x="0" y="250698"/>
                      <a:pt x="250698" y="0"/>
                      <a:pt x="559943" y="0"/>
                    </a:cubicBezTo>
                    <a:cubicBezTo>
                      <a:pt x="561213" y="0"/>
                      <a:pt x="562356" y="381"/>
                      <a:pt x="563372" y="1016"/>
                    </a:cubicBezTo>
                    <a:lnTo>
                      <a:pt x="559943" y="6350"/>
                    </a:lnTo>
                    <a:lnTo>
                      <a:pt x="559943" y="0"/>
                    </a:lnTo>
                    <a:lnTo>
                      <a:pt x="559943" y="6350"/>
                    </a:lnTo>
                    <a:lnTo>
                      <a:pt x="559943" y="0"/>
                    </a:lnTo>
                    <a:cubicBezTo>
                      <a:pt x="869315" y="0"/>
                      <a:pt x="1120013" y="250698"/>
                      <a:pt x="1120013" y="559943"/>
                    </a:cubicBezTo>
                    <a:cubicBezTo>
                      <a:pt x="1120013" y="561594"/>
                      <a:pt x="1119378" y="563245"/>
                      <a:pt x="1118108" y="564388"/>
                    </a:cubicBezTo>
                    <a:lnTo>
                      <a:pt x="1113663" y="559943"/>
                    </a:lnTo>
                    <a:lnTo>
                      <a:pt x="1120013" y="559943"/>
                    </a:lnTo>
                    <a:cubicBezTo>
                      <a:pt x="1120013" y="869188"/>
                      <a:pt x="869315" y="1119886"/>
                      <a:pt x="560070" y="1119886"/>
                    </a:cubicBezTo>
                    <a:lnTo>
                      <a:pt x="560070" y="1113536"/>
                    </a:lnTo>
                    <a:lnTo>
                      <a:pt x="560070" y="1119886"/>
                    </a:lnTo>
                    <a:cubicBezTo>
                      <a:pt x="250698" y="1120013"/>
                      <a:pt x="0" y="869315"/>
                      <a:pt x="0" y="559943"/>
                    </a:cubicBezTo>
                    <a:lnTo>
                      <a:pt x="6350" y="559943"/>
                    </a:lnTo>
                    <a:lnTo>
                      <a:pt x="0" y="559943"/>
                    </a:lnTo>
                    <a:moveTo>
                      <a:pt x="12700" y="559943"/>
                    </a:moveTo>
                    <a:lnTo>
                      <a:pt x="6350" y="559943"/>
                    </a:lnTo>
                    <a:lnTo>
                      <a:pt x="12700" y="559943"/>
                    </a:lnTo>
                    <a:cubicBezTo>
                      <a:pt x="12700" y="862203"/>
                      <a:pt x="257683" y="1107186"/>
                      <a:pt x="559943" y="1107186"/>
                    </a:cubicBezTo>
                    <a:cubicBezTo>
                      <a:pt x="862203" y="1107186"/>
                      <a:pt x="1107313" y="862203"/>
                      <a:pt x="1107313" y="559943"/>
                    </a:cubicBezTo>
                    <a:cubicBezTo>
                      <a:pt x="1107313" y="558292"/>
                      <a:pt x="1107948" y="556641"/>
                      <a:pt x="1109218" y="555498"/>
                    </a:cubicBezTo>
                    <a:lnTo>
                      <a:pt x="1113663" y="559943"/>
                    </a:lnTo>
                    <a:lnTo>
                      <a:pt x="1107313" y="559943"/>
                    </a:lnTo>
                    <a:cubicBezTo>
                      <a:pt x="1107313" y="257683"/>
                      <a:pt x="862203" y="12700"/>
                      <a:pt x="559943" y="12700"/>
                    </a:cubicBezTo>
                    <a:cubicBezTo>
                      <a:pt x="558673" y="12700"/>
                      <a:pt x="557530" y="12319"/>
                      <a:pt x="556514" y="11684"/>
                    </a:cubicBezTo>
                    <a:lnTo>
                      <a:pt x="559943" y="6350"/>
                    </a:lnTo>
                    <a:lnTo>
                      <a:pt x="559943" y="12700"/>
                    </a:lnTo>
                    <a:cubicBezTo>
                      <a:pt x="257683" y="12700"/>
                      <a:pt x="12700" y="257683"/>
                      <a:pt x="12700" y="559943"/>
                    </a:cubicBezTo>
                    <a:close/>
                  </a:path>
                </a:pathLst>
              </a:custGeom>
              <a:solidFill>
                <a:srgbClr val="CCC4B8"/>
              </a:solidFill>
            </p:spPr>
          </p:sp>
        </p:grpSp>
        <p:sp>
          <p:nvSpPr>
            <p:cNvPr id="16" name="Freeform 16" descr="preencoded.png"/>
            <p:cNvSpPr/>
            <p:nvPr/>
          </p:nvSpPr>
          <p:spPr>
            <a:xfrm>
              <a:off x="283170" y="283170"/>
              <a:ext cx="553640" cy="553640"/>
            </a:xfrm>
            <a:custGeom>
              <a:avLst/>
              <a:gdLst/>
              <a:ahLst/>
              <a:cxnLst/>
              <a:rect l="l" t="t" r="r" b="b"/>
              <a:pathLst>
                <a:path w="553640" h="553640">
                  <a:moveTo>
                    <a:pt x="0" y="0"/>
                  </a:moveTo>
                  <a:lnTo>
                    <a:pt x="553640" y="0"/>
                  </a:lnTo>
                  <a:lnTo>
                    <a:pt x="553640" y="553640"/>
                  </a:lnTo>
                  <a:lnTo>
                    <a:pt x="0" y="5536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t="-10227" b="-10227"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375443" y="1463675"/>
              <a:ext cx="4614465" cy="552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75"/>
                </a:lnSpc>
              </a:pPr>
              <a:r>
                <a:rPr lang="en-US" sz="2685">
                  <a:solidFill>
                    <a:srgbClr val="4C4C4C"/>
                  </a:solidFill>
                  <a:latin typeface="Noto Serif" panose="02020600060500020200"/>
                  <a:ea typeface="Noto Serif" panose="02020600060500020200"/>
                  <a:cs typeface="Noto Serif" panose="02020600060500020200"/>
                  <a:sym typeface="Noto Serif" panose="02020600060500020200"/>
                </a:rPr>
                <a:t>Mul</a:t>
              </a:r>
              <a:r>
                <a:rPr lang="en-US" sz="2685">
                  <a:solidFill>
                    <a:srgbClr val="4C4C4C"/>
                  </a:solidFill>
                  <a:latin typeface="Noto Serif" panose="02020600060500020200"/>
                  <a:ea typeface="Noto Serif" panose="02020600060500020200"/>
                  <a:cs typeface="Noto Serif" panose="02020600060500020200"/>
                  <a:sym typeface="Noto Serif" panose="02020600060500020200"/>
                </a:rPr>
                <a:t>tilingual Support</a:t>
              </a:r>
              <a:endParaRPr lang="en-US" sz="2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75443" y="2195117"/>
              <a:ext cx="9977238" cy="16500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35"/>
                </a:lnSpc>
              </a:pPr>
              <a:r>
                <a:rPr lang="en-US" sz="2125">
                  <a:solidFill>
                    <a:srgbClr val="4C4C4C"/>
                  </a:solidFill>
                  <a:latin typeface="Noto Serif" panose="02020600060500020200"/>
                  <a:ea typeface="Noto Serif" panose="02020600060500020200"/>
                  <a:cs typeface="Noto Serif" panose="02020600060500020200"/>
                  <a:sym typeface="Noto Serif" panose="02020600060500020200"/>
                </a:rPr>
                <a:t>Add r</a:t>
              </a:r>
              <a:r>
                <a:rPr lang="en-US" sz="2125">
                  <a:solidFill>
                    <a:srgbClr val="4C4C4C"/>
                  </a:solidFill>
                  <a:latin typeface="Noto Serif" panose="02020600060500020200"/>
                  <a:ea typeface="Noto Serif" panose="02020600060500020200"/>
                  <a:cs typeface="Noto Serif" panose="02020600060500020200"/>
                  <a:sym typeface="Noto Serif" panose="02020600060500020200"/>
                </a:rPr>
                <a:t>egional language options for wider accessibility in diverse healthcare settings.</a:t>
              </a:r>
              <a:endPara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endParaRPr>
            </a:p>
            <a:p>
              <a:pPr algn="l">
                <a:lnSpc>
                  <a:spcPts val="3435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0">
            <a:off x="9692879" y="2481262"/>
            <a:ext cx="7630716" cy="286345"/>
            <a:chOff x="0" y="0"/>
            <a:chExt cx="10174288" cy="38179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10161524" cy="369189"/>
            </a:xfrm>
            <a:custGeom>
              <a:avLst/>
              <a:gdLst/>
              <a:ahLst/>
              <a:cxnLst/>
              <a:rect l="l" t="t" r="r" b="b"/>
              <a:pathLst>
                <a:path w="10161524" h="369189">
                  <a:moveTo>
                    <a:pt x="0" y="155067"/>
                  </a:moveTo>
                  <a:cubicBezTo>
                    <a:pt x="0" y="69469"/>
                    <a:pt x="71755" y="0"/>
                    <a:pt x="160147" y="0"/>
                  </a:cubicBezTo>
                  <a:lnTo>
                    <a:pt x="10001377" y="0"/>
                  </a:lnTo>
                  <a:cubicBezTo>
                    <a:pt x="10089897" y="0"/>
                    <a:pt x="10161524" y="69469"/>
                    <a:pt x="10161524" y="155067"/>
                  </a:cubicBezTo>
                  <a:lnTo>
                    <a:pt x="10161524" y="214122"/>
                  </a:lnTo>
                  <a:cubicBezTo>
                    <a:pt x="10161524" y="299720"/>
                    <a:pt x="10089769" y="369189"/>
                    <a:pt x="10001377" y="369189"/>
                  </a:cubicBezTo>
                  <a:lnTo>
                    <a:pt x="160147" y="369189"/>
                  </a:lnTo>
                  <a:cubicBezTo>
                    <a:pt x="71755" y="369062"/>
                    <a:pt x="0" y="299720"/>
                    <a:pt x="0" y="213995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0174224" cy="381889"/>
            </a:xfrm>
            <a:custGeom>
              <a:avLst/>
              <a:gdLst/>
              <a:ahLst/>
              <a:cxnLst/>
              <a:rect l="l" t="t" r="r" b="b"/>
              <a:pathLst>
                <a:path w="10174224" h="381889">
                  <a:moveTo>
                    <a:pt x="0" y="161417"/>
                  </a:moveTo>
                  <a:cubicBezTo>
                    <a:pt x="0" y="72009"/>
                    <a:pt x="74803" y="0"/>
                    <a:pt x="166497" y="0"/>
                  </a:cubicBezTo>
                  <a:lnTo>
                    <a:pt x="10007727" y="0"/>
                  </a:lnTo>
                  <a:lnTo>
                    <a:pt x="10007727" y="6350"/>
                  </a:lnTo>
                  <a:lnTo>
                    <a:pt x="10007727" y="0"/>
                  </a:lnTo>
                  <a:cubicBezTo>
                    <a:pt x="10099549" y="0"/>
                    <a:pt x="10174224" y="72009"/>
                    <a:pt x="10174224" y="161417"/>
                  </a:cubicBezTo>
                  <a:lnTo>
                    <a:pt x="10167874" y="161417"/>
                  </a:lnTo>
                  <a:lnTo>
                    <a:pt x="10174224" y="161417"/>
                  </a:lnTo>
                  <a:lnTo>
                    <a:pt x="10174224" y="220472"/>
                  </a:lnTo>
                  <a:lnTo>
                    <a:pt x="10167874" y="220472"/>
                  </a:lnTo>
                  <a:lnTo>
                    <a:pt x="10174224" y="220472"/>
                  </a:lnTo>
                  <a:cubicBezTo>
                    <a:pt x="10174224" y="309753"/>
                    <a:pt x="10099422" y="381889"/>
                    <a:pt x="10007727" y="381889"/>
                  </a:cubicBezTo>
                  <a:lnTo>
                    <a:pt x="10007727" y="375539"/>
                  </a:lnTo>
                  <a:lnTo>
                    <a:pt x="10007727" y="381889"/>
                  </a:lnTo>
                  <a:lnTo>
                    <a:pt x="166497" y="381889"/>
                  </a:lnTo>
                  <a:lnTo>
                    <a:pt x="166497" y="375539"/>
                  </a:lnTo>
                  <a:lnTo>
                    <a:pt x="166497" y="381889"/>
                  </a:lnTo>
                  <a:cubicBezTo>
                    <a:pt x="74803" y="381762"/>
                    <a:pt x="0" y="309753"/>
                    <a:pt x="0" y="220345"/>
                  </a:cubicBezTo>
                  <a:lnTo>
                    <a:pt x="0" y="161417"/>
                  </a:lnTo>
                  <a:lnTo>
                    <a:pt x="6350" y="161417"/>
                  </a:lnTo>
                  <a:lnTo>
                    <a:pt x="0" y="161417"/>
                  </a:lnTo>
                  <a:moveTo>
                    <a:pt x="12700" y="161417"/>
                  </a:moveTo>
                  <a:lnTo>
                    <a:pt x="12700" y="220472"/>
                  </a:lnTo>
                  <a:lnTo>
                    <a:pt x="6350" y="220472"/>
                  </a:lnTo>
                  <a:lnTo>
                    <a:pt x="12700" y="220472"/>
                  </a:lnTo>
                  <a:cubicBezTo>
                    <a:pt x="12700" y="302387"/>
                    <a:pt x="81407" y="369189"/>
                    <a:pt x="166497" y="369189"/>
                  </a:cubicBezTo>
                  <a:lnTo>
                    <a:pt x="10007727" y="369189"/>
                  </a:lnTo>
                  <a:cubicBezTo>
                    <a:pt x="10092944" y="369189"/>
                    <a:pt x="10161524" y="302387"/>
                    <a:pt x="10161524" y="220472"/>
                  </a:cubicBezTo>
                  <a:lnTo>
                    <a:pt x="10161524" y="161417"/>
                  </a:lnTo>
                  <a:cubicBezTo>
                    <a:pt x="10161651" y="79502"/>
                    <a:pt x="10092944" y="12700"/>
                    <a:pt x="10007727" y="12700"/>
                  </a:cubicBezTo>
                  <a:lnTo>
                    <a:pt x="166497" y="12700"/>
                  </a:lnTo>
                  <a:lnTo>
                    <a:pt x="166497" y="6350"/>
                  </a:lnTo>
                  <a:lnTo>
                    <a:pt x="166497" y="12700"/>
                  </a:lnTo>
                  <a:cubicBezTo>
                    <a:pt x="81407" y="12700"/>
                    <a:pt x="12700" y="79502"/>
                    <a:pt x="12700" y="161417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grpSp>
        <p:nvGrpSpPr>
          <p:cNvPr id="22" name="Group 22"/>
          <p:cNvGrpSpPr/>
          <p:nvPr/>
        </p:nvGrpSpPr>
        <p:grpSpPr>
          <a:xfrm rot="0">
            <a:off x="9277648" y="2204442"/>
            <a:ext cx="839986" cy="839986"/>
            <a:chOff x="0" y="0"/>
            <a:chExt cx="1119982" cy="1119982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1107313" cy="1107313"/>
            </a:xfrm>
            <a:custGeom>
              <a:avLst/>
              <a:gdLst/>
              <a:ahLst/>
              <a:cxnLst/>
              <a:rect l="l" t="t" r="r" b="b"/>
              <a:pathLst>
                <a:path w="1107313" h="1107313">
                  <a:moveTo>
                    <a:pt x="0" y="553593"/>
                  </a:moveTo>
                  <a:cubicBezTo>
                    <a:pt x="0" y="247904"/>
                    <a:pt x="247904" y="0"/>
                    <a:pt x="553593" y="0"/>
                  </a:cubicBezTo>
                  <a:cubicBezTo>
                    <a:pt x="859282" y="0"/>
                    <a:pt x="1107313" y="247904"/>
                    <a:pt x="1107313" y="553593"/>
                  </a:cubicBezTo>
                  <a:cubicBezTo>
                    <a:pt x="1107313" y="859282"/>
                    <a:pt x="859409" y="1107313"/>
                    <a:pt x="553593" y="1107313"/>
                  </a:cubicBezTo>
                  <a:cubicBezTo>
                    <a:pt x="247777" y="1107313"/>
                    <a:pt x="0" y="859409"/>
                    <a:pt x="0" y="553593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1120013" cy="1120013"/>
            </a:xfrm>
            <a:custGeom>
              <a:avLst/>
              <a:gdLst/>
              <a:ahLst/>
              <a:cxnLst/>
              <a:rect l="l" t="t" r="r" b="b"/>
              <a:pathLst>
                <a:path w="1120013" h="1120013">
                  <a:moveTo>
                    <a:pt x="0" y="559943"/>
                  </a:moveTo>
                  <a:cubicBezTo>
                    <a:pt x="0" y="250698"/>
                    <a:pt x="250698" y="0"/>
                    <a:pt x="559943" y="0"/>
                  </a:cubicBezTo>
                  <a:cubicBezTo>
                    <a:pt x="561213" y="0"/>
                    <a:pt x="562356" y="381"/>
                    <a:pt x="563372" y="1016"/>
                  </a:cubicBezTo>
                  <a:lnTo>
                    <a:pt x="559943" y="6350"/>
                  </a:lnTo>
                  <a:lnTo>
                    <a:pt x="559943" y="0"/>
                  </a:lnTo>
                  <a:lnTo>
                    <a:pt x="559943" y="6350"/>
                  </a:lnTo>
                  <a:lnTo>
                    <a:pt x="559943" y="0"/>
                  </a:lnTo>
                  <a:cubicBezTo>
                    <a:pt x="869315" y="0"/>
                    <a:pt x="1120013" y="250698"/>
                    <a:pt x="1120013" y="559943"/>
                  </a:cubicBezTo>
                  <a:cubicBezTo>
                    <a:pt x="1120013" y="561594"/>
                    <a:pt x="1119378" y="563245"/>
                    <a:pt x="1118108" y="564388"/>
                  </a:cubicBezTo>
                  <a:lnTo>
                    <a:pt x="1113663" y="559943"/>
                  </a:lnTo>
                  <a:lnTo>
                    <a:pt x="1120013" y="559943"/>
                  </a:lnTo>
                  <a:cubicBezTo>
                    <a:pt x="1120013" y="869188"/>
                    <a:pt x="869315" y="1119886"/>
                    <a:pt x="560070" y="1119886"/>
                  </a:cubicBezTo>
                  <a:lnTo>
                    <a:pt x="560070" y="1113536"/>
                  </a:lnTo>
                  <a:lnTo>
                    <a:pt x="560070" y="1119886"/>
                  </a:lnTo>
                  <a:cubicBezTo>
                    <a:pt x="250698" y="1120013"/>
                    <a:pt x="0" y="869315"/>
                    <a:pt x="0" y="559943"/>
                  </a:cubicBezTo>
                  <a:lnTo>
                    <a:pt x="6350" y="559943"/>
                  </a:lnTo>
                  <a:lnTo>
                    <a:pt x="0" y="559943"/>
                  </a:lnTo>
                  <a:moveTo>
                    <a:pt x="12700" y="559943"/>
                  </a:moveTo>
                  <a:lnTo>
                    <a:pt x="6350" y="559943"/>
                  </a:lnTo>
                  <a:lnTo>
                    <a:pt x="12700" y="559943"/>
                  </a:lnTo>
                  <a:cubicBezTo>
                    <a:pt x="12700" y="862203"/>
                    <a:pt x="257683" y="1107186"/>
                    <a:pt x="559943" y="1107186"/>
                  </a:cubicBezTo>
                  <a:cubicBezTo>
                    <a:pt x="862203" y="1107186"/>
                    <a:pt x="1107313" y="862203"/>
                    <a:pt x="1107313" y="559943"/>
                  </a:cubicBezTo>
                  <a:cubicBezTo>
                    <a:pt x="1107313" y="558292"/>
                    <a:pt x="1107948" y="556641"/>
                    <a:pt x="1109218" y="555498"/>
                  </a:cubicBezTo>
                  <a:lnTo>
                    <a:pt x="1113663" y="559943"/>
                  </a:lnTo>
                  <a:lnTo>
                    <a:pt x="1107313" y="559943"/>
                  </a:lnTo>
                  <a:cubicBezTo>
                    <a:pt x="1107313" y="257683"/>
                    <a:pt x="862203" y="12700"/>
                    <a:pt x="559943" y="12700"/>
                  </a:cubicBezTo>
                  <a:cubicBezTo>
                    <a:pt x="558673" y="12700"/>
                    <a:pt x="557530" y="12319"/>
                    <a:pt x="556514" y="11684"/>
                  </a:cubicBezTo>
                  <a:lnTo>
                    <a:pt x="559943" y="6350"/>
                  </a:lnTo>
                  <a:lnTo>
                    <a:pt x="559943" y="12700"/>
                  </a:lnTo>
                  <a:cubicBezTo>
                    <a:pt x="257683" y="12700"/>
                    <a:pt x="12700" y="257683"/>
                    <a:pt x="12700" y="559943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sp>
        <p:nvSpPr>
          <p:cNvPr id="25" name="Freeform 25" descr="preencoded.png"/>
          <p:cNvSpPr/>
          <p:nvPr/>
        </p:nvSpPr>
        <p:spPr>
          <a:xfrm>
            <a:off x="9490025" y="2416820"/>
            <a:ext cx="415230" cy="415230"/>
          </a:xfrm>
          <a:custGeom>
            <a:avLst/>
            <a:gdLst/>
            <a:ahLst/>
            <a:cxnLst/>
            <a:rect l="l" t="t" r="r" b="b"/>
            <a:pathLst>
              <a:path w="415230" h="415230">
                <a:moveTo>
                  <a:pt x="0" y="0"/>
                </a:moveTo>
                <a:lnTo>
                  <a:pt x="415230" y="0"/>
                </a:lnTo>
                <a:lnTo>
                  <a:pt x="415230" y="415230"/>
                </a:lnTo>
                <a:lnTo>
                  <a:pt x="0" y="4152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15909" r="-15909"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9559230" y="3297436"/>
            <a:ext cx="3460849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Cloud Connectivity</a:t>
            </a:r>
            <a:endParaRPr lang="en-US" sz="2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559230" y="3829347"/>
            <a:ext cx="7482929" cy="1414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Establish cloud-based data analytics for trend analysis, long-term patient data tracking, and hospital system integration.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grpSp>
        <p:nvGrpSpPr>
          <p:cNvPr id="28" name="Group 28"/>
          <p:cNvGrpSpPr/>
          <p:nvPr/>
        </p:nvGrpSpPr>
        <p:grpSpPr>
          <a:xfrm rot="0">
            <a:off x="1098054" y="2481262"/>
            <a:ext cx="8045946" cy="3039367"/>
            <a:chOff x="0" y="0"/>
            <a:chExt cx="10727928" cy="4052490"/>
          </a:xfrm>
        </p:grpSpPr>
        <p:grpSp>
          <p:nvGrpSpPr>
            <p:cNvPr id="29" name="Group 29"/>
            <p:cNvGrpSpPr/>
            <p:nvPr/>
          </p:nvGrpSpPr>
          <p:grpSpPr>
            <a:xfrm rot="0">
              <a:off x="553640" y="369093"/>
              <a:ext cx="10174288" cy="381793"/>
              <a:chOff x="0" y="0"/>
              <a:chExt cx="10174288" cy="381793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6350" y="6350"/>
                <a:ext cx="10161524" cy="369189"/>
              </a:xfrm>
              <a:custGeom>
                <a:avLst/>
                <a:gdLst/>
                <a:ahLst/>
                <a:cxnLst/>
                <a:rect l="l" t="t" r="r" b="b"/>
                <a:pathLst>
                  <a:path w="10161524" h="369189">
                    <a:moveTo>
                      <a:pt x="0" y="155067"/>
                    </a:moveTo>
                    <a:cubicBezTo>
                      <a:pt x="0" y="69469"/>
                      <a:pt x="71755" y="0"/>
                      <a:pt x="160147" y="0"/>
                    </a:cubicBezTo>
                    <a:lnTo>
                      <a:pt x="10001377" y="0"/>
                    </a:lnTo>
                    <a:cubicBezTo>
                      <a:pt x="10089897" y="0"/>
                      <a:pt x="10161524" y="69469"/>
                      <a:pt x="10161524" y="155067"/>
                    </a:cubicBezTo>
                    <a:lnTo>
                      <a:pt x="10161524" y="214122"/>
                    </a:lnTo>
                    <a:cubicBezTo>
                      <a:pt x="10161524" y="299720"/>
                      <a:pt x="10089769" y="369189"/>
                      <a:pt x="10001377" y="369189"/>
                    </a:cubicBezTo>
                    <a:lnTo>
                      <a:pt x="160147" y="369189"/>
                    </a:lnTo>
                    <a:cubicBezTo>
                      <a:pt x="71755" y="369062"/>
                      <a:pt x="0" y="299720"/>
                      <a:pt x="0" y="213995"/>
                    </a:cubicBezTo>
                    <a:close/>
                  </a:path>
                </a:pathLst>
              </a:custGeom>
              <a:solidFill>
                <a:srgbClr val="E6DED2">
                  <a:alpha val="24706"/>
                </a:srgbClr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0" y="0"/>
                <a:ext cx="10174224" cy="381889"/>
              </a:xfrm>
              <a:custGeom>
                <a:avLst/>
                <a:gdLst/>
                <a:ahLst/>
                <a:cxnLst/>
                <a:rect l="l" t="t" r="r" b="b"/>
                <a:pathLst>
                  <a:path w="10174224" h="381889">
                    <a:moveTo>
                      <a:pt x="0" y="161417"/>
                    </a:moveTo>
                    <a:cubicBezTo>
                      <a:pt x="0" y="72009"/>
                      <a:pt x="74803" y="0"/>
                      <a:pt x="166497" y="0"/>
                    </a:cubicBezTo>
                    <a:lnTo>
                      <a:pt x="10007727" y="0"/>
                    </a:lnTo>
                    <a:lnTo>
                      <a:pt x="10007727" y="6350"/>
                    </a:lnTo>
                    <a:lnTo>
                      <a:pt x="10007727" y="0"/>
                    </a:lnTo>
                    <a:cubicBezTo>
                      <a:pt x="10099549" y="0"/>
                      <a:pt x="10174224" y="72009"/>
                      <a:pt x="10174224" y="161417"/>
                    </a:cubicBezTo>
                    <a:lnTo>
                      <a:pt x="10167874" y="161417"/>
                    </a:lnTo>
                    <a:lnTo>
                      <a:pt x="10174224" y="161417"/>
                    </a:lnTo>
                    <a:lnTo>
                      <a:pt x="10174224" y="220472"/>
                    </a:lnTo>
                    <a:lnTo>
                      <a:pt x="10167874" y="220472"/>
                    </a:lnTo>
                    <a:lnTo>
                      <a:pt x="10174224" y="220472"/>
                    </a:lnTo>
                    <a:cubicBezTo>
                      <a:pt x="10174224" y="309753"/>
                      <a:pt x="10099422" y="381889"/>
                      <a:pt x="10007727" y="381889"/>
                    </a:cubicBezTo>
                    <a:lnTo>
                      <a:pt x="10007727" y="375539"/>
                    </a:lnTo>
                    <a:lnTo>
                      <a:pt x="10007727" y="381889"/>
                    </a:lnTo>
                    <a:lnTo>
                      <a:pt x="166497" y="381889"/>
                    </a:lnTo>
                    <a:lnTo>
                      <a:pt x="166497" y="375539"/>
                    </a:lnTo>
                    <a:lnTo>
                      <a:pt x="166497" y="381889"/>
                    </a:lnTo>
                    <a:cubicBezTo>
                      <a:pt x="74803" y="381762"/>
                      <a:pt x="0" y="309753"/>
                      <a:pt x="0" y="220345"/>
                    </a:cubicBezTo>
                    <a:lnTo>
                      <a:pt x="0" y="161417"/>
                    </a:lnTo>
                    <a:lnTo>
                      <a:pt x="6350" y="161417"/>
                    </a:lnTo>
                    <a:lnTo>
                      <a:pt x="0" y="161417"/>
                    </a:lnTo>
                    <a:moveTo>
                      <a:pt x="12700" y="161417"/>
                    </a:moveTo>
                    <a:lnTo>
                      <a:pt x="12700" y="220472"/>
                    </a:lnTo>
                    <a:lnTo>
                      <a:pt x="6350" y="220472"/>
                    </a:lnTo>
                    <a:lnTo>
                      <a:pt x="12700" y="220472"/>
                    </a:lnTo>
                    <a:cubicBezTo>
                      <a:pt x="12700" y="302387"/>
                      <a:pt x="81407" y="369189"/>
                      <a:pt x="166497" y="369189"/>
                    </a:cubicBezTo>
                    <a:lnTo>
                      <a:pt x="10007727" y="369189"/>
                    </a:lnTo>
                    <a:cubicBezTo>
                      <a:pt x="10092944" y="369189"/>
                      <a:pt x="10161524" y="302387"/>
                      <a:pt x="10161524" y="220472"/>
                    </a:cubicBezTo>
                    <a:lnTo>
                      <a:pt x="10161524" y="161417"/>
                    </a:lnTo>
                    <a:cubicBezTo>
                      <a:pt x="10161651" y="79502"/>
                      <a:pt x="10092944" y="12700"/>
                      <a:pt x="10007727" y="12700"/>
                    </a:cubicBezTo>
                    <a:lnTo>
                      <a:pt x="166497" y="12700"/>
                    </a:lnTo>
                    <a:lnTo>
                      <a:pt x="166497" y="6350"/>
                    </a:lnTo>
                    <a:lnTo>
                      <a:pt x="166497" y="12700"/>
                    </a:lnTo>
                    <a:cubicBezTo>
                      <a:pt x="81407" y="12700"/>
                      <a:pt x="12700" y="79502"/>
                      <a:pt x="12700" y="161417"/>
                    </a:cubicBezTo>
                    <a:close/>
                  </a:path>
                </a:pathLst>
              </a:custGeom>
              <a:solidFill>
                <a:srgbClr val="CCC4B8"/>
              </a:solidFill>
            </p:spPr>
          </p:sp>
        </p:grpSp>
        <p:grpSp>
          <p:nvGrpSpPr>
            <p:cNvPr id="32" name="Group 32"/>
            <p:cNvGrpSpPr/>
            <p:nvPr/>
          </p:nvGrpSpPr>
          <p:grpSpPr>
            <a:xfrm rot="0">
              <a:off x="0" y="0"/>
              <a:ext cx="1119982" cy="1119982"/>
              <a:chOff x="0" y="0"/>
              <a:chExt cx="1119982" cy="1119982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6350" y="6350"/>
                <a:ext cx="1107313" cy="1107313"/>
              </a:xfrm>
              <a:custGeom>
                <a:avLst/>
                <a:gdLst/>
                <a:ahLst/>
                <a:cxnLst/>
                <a:rect l="l" t="t" r="r" b="b"/>
                <a:pathLst>
                  <a:path w="1107313" h="1107313">
                    <a:moveTo>
                      <a:pt x="0" y="553593"/>
                    </a:moveTo>
                    <a:cubicBezTo>
                      <a:pt x="0" y="247904"/>
                      <a:pt x="247904" y="0"/>
                      <a:pt x="553593" y="0"/>
                    </a:cubicBezTo>
                    <a:cubicBezTo>
                      <a:pt x="859282" y="0"/>
                      <a:pt x="1107313" y="247904"/>
                      <a:pt x="1107313" y="553593"/>
                    </a:cubicBezTo>
                    <a:cubicBezTo>
                      <a:pt x="1107313" y="859282"/>
                      <a:pt x="859409" y="1107313"/>
                      <a:pt x="553593" y="1107313"/>
                    </a:cubicBezTo>
                    <a:cubicBezTo>
                      <a:pt x="247777" y="1107313"/>
                      <a:pt x="0" y="859409"/>
                      <a:pt x="0" y="553593"/>
                    </a:cubicBezTo>
                    <a:close/>
                  </a:path>
                </a:pathLst>
              </a:custGeom>
              <a:solidFill>
                <a:srgbClr val="E6DED2">
                  <a:alpha val="24706"/>
                </a:srgbClr>
              </a:solidFill>
            </p:spPr>
          </p:sp>
          <p:sp>
            <p:nvSpPr>
              <p:cNvPr id="34" name="Freeform 34"/>
              <p:cNvSpPr/>
              <p:nvPr/>
            </p:nvSpPr>
            <p:spPr>
              <a:xfrm>
                <a:off x="0" y="0"/>
                <a:ext cx="1120013" cy="1120013"/>
              </a:xfrm>
              <a:custGeom>
                <a:avLst/>
                <a:gdLst/>
                <a:ahLst/>
                <a:cxnLst/>
                <a:rect l="l" t="t" r="r" b="b"/>
                <a:pathLst>
                  <a:path w="1120013" h="1120013">
                    <a:moveTo>
                      <a:pt x="0" y="559943"/>
                    </a:moveTo>
                    <a:cubicBezTo>
                      <a:pt x="0" y="250698"/>
                      <a:pt x="250698" y="0"/>
                      <a:pt x="559943" y="0"/>
                    </a:cubicBezTo>
                    <a:cubicBezTo>
                      <a:pt x="561213" y="0"/>
                      <a:pt x="562356" y="381"/>
                      <a:pt x="563372" y="1016"/>
                    </a:cubicBezTo>
                    <a:lnTo>
                      <a:pt x="559943" y="6350"/>
                    </a:lnTo>
                    <a:lnTo>
                      <a:pt x="559943" y="0"/>
                    </a:lnTo>
                    <a:lnTo>
                      <a:pt x="559943" y="6350"/>
                    </a:lnTo>
                    <a:lnTo>
                      <a:pt x="559943" y="0"/>
                    </a:lnTo>
                    <a:cubicBezTo>
                      <a:pt x="869315" y="0"/>
                      <a:pt x="1120013" y="250698"/>
                      <a:pt x="1120013" y="559943"/>
                    </a:cubicBezTo>
                    <a:cubicBezTo>
                      <a:pt x="1120013" y="561594"/>
                      <a:pt x="1119378" y="563245"/>
                      <a:pt x="1118108" y="564388"/>
                    </a:cubicBezTo>
                    <a:lnTo>
                      <a:pt x="1113663" y="559943"/>
                    </a:lnTo>
                    <a:lnTo>
                      <a:pt x="1120013" y="559943"/>
                    </a:lnTo>
                    <a:cubicBezTo>
                      <a:pt x="1120013" y="869188"/>
                      <a:pt x="869315" y="1119886"/>
                      <a:pt x="560070" y="1119886"/>
                    </a:cubicBezTo>
                    <a:lnTo>
                      <a:pt x="560070" y="1113536"/>
                    </a:lnTo>
                    <a:lnTo>
                      <a:pt x="560070" y="1119886"/>
                    </a:lnTo>
                    <a:cubicBezTo>
                      <a:pt x="250698" y="1120013"/>
                      <a:pt x="0" y="869315"/>
                      <a:pt x="0" y="559943"/>
                    </a:cubicBezTo>
                    <a:lnTo>
                      <a:pt x="6350" y="559943"/>
                    </a:lnTo>
                    <a:lnTo>
                      <a:pt x="0" y="559943"/>
                    </a:lnTo>
                    <a:moveTo>
                      <a:pt x="12700" y="559943"/>
                    </a:moveTo>
                    <a:lnTo>
                      <a:pt x="6350" y="559943"/>
                    </a:lnTo>
                    <a:lnTo>
                      <a:pt x="12700" y="559943"/>
                    </a:lnTo>
                    <a:cubicBezTo>
                      <a:pt x="12700" y="862203"/>
                      <a:pt x="257683" y="1107186"/>
                      <a:pt x="559943" y="1107186"/>
                    </a:cubicBezTo>
                    <a:cubicBezTo>
                      <a:pt x="862203" y="1107186"/>
                      <a:pt x="1107313" y="862203"/>
                      <a:pt x="1107313" y="559943"/>
                    </a:cubicBezTo>
                    <a:cubicBezTo>
                      <a:pt x="1107313" y="558292"/>
                      <a:pt x="1107948" y="556641"/>
                      <a:pt x="1109218" y="555498"/>
                    </a:cubicBezTo>
                    <a:lnTo>
                      <a:pt x="1113663" y="559943"/>
                    </a:lnTo>
                    <a:lnTo>
                      <a:pt x="1107313" y="559943"/>
                    </a:lnTo>
                    <a:cubicBezTo>
                      <a:pt x="1107313" y="257683"/>
                      <a:pt x="862203" y="12700"/>
                      <a:pt x="559943" y="12700"/>
                    </a:cubicBezTo>
                    <a:cubicBezTo>
                      <a:pt x="558673" y="12700"/>
                      <a:pt x="557530" y="12319"/>
                      <a:pt x="556514" y="11684"/>
                    </a:cubicBezTo>
                    <a:lnTo>
                      <a:pt x="559943" y="6350"/>
                    </a:lnTo>
                    <a:lnTo>
                      <a:pt x="559943" y="12700"/>
                    </a:lnTo>
                    <a:cubicBezTo>
                      <a:pt x="257683" y="12700"/>
                      <a:pt x="12700" y="257683"/>
                      <a:pt x="12700" y="559943"/>
                    </a:cubicBezTo>
                    <a:close/>
                  </a:path>
                </a:pathLst>
              </a:custGeom>
              <a:solidFill>
                <a:srgbClr val="CCC4B8"/>
              </a:solidFill>
            </p:spPr>
          </p:sp>
        </p:grpSp>
        <p:sp>
          <p:nvSpPr>
            <p:cNvPr id="35" name="Freeform 35" descr="preencoded.png"/>
            <p:cNvSpPr/>
            <p:nvPr/>
          </p:nvSpPr>
          <p:spPr>
            <a:xfrm>
              <a:off x="283170" y="283170"/>
              <a:ext cx="553640" cy="553640"/>
            </a:xfrm>
            <a:custGeom>
              <a:avLst/>
              <a:gdLst/>
              <a:ahLst/>
              <a:cxnLst/>
              <a:rect l="l" t="t" r="r" b="b"/>
              <a:pathLst>
                <a:path w="553640" h="553640">
                  <a:moveTo>
                    <a:pt x="0" y="0"/>
                  </a:moveTo>
                  <a:lnTo>
                    <a:pt x="553640" y="0"/>
                  </a:lnTo>
                  <a:lnTo>
                    <a:pt x="553640" y="553640"/>
                  </a:lnTo>
                  <a:lnTo>
                    <a:pt x="0" y="5536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-5681" r="-5681"/>
              </a:stretch>
            </a:blipFill>
          </p:spPr>
        </p:sp>
        <p:sp>
          <p:nvSpPr>
            <p:cNvPr id="36" name="TextBox 36"/>
            <p:cNvSpPr txBox="1"/>
            <p:nvPr/>
          </p:nvSpPr>
          <p:spPr>
            <a:xfrm>
              <a:off x="375443" y="1463675"/>
              <a:ext cx="4614465" cy="5957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75"/>
                </a:lnSpc>
              </a:pPr>
              <a:r>
                <a:rPr lang="en-US" sz="2685">
                  <a:solidFill>
                    <a:srgbClr val="4C4C4C"/>
                  </a:solidFill>
                  <a:latin typeface="Noto Serif" panose="02020600060500020200"/>
                  <a:ea typeface="Noto Serif" panose="02020600060500020200"/>
                  <a:cs typeface="Noto Serif" panose="02020600060500020200"/>
                  <a:sym typeface="Noto Serif" panose="02020600060500020200"/>
                </a:rPr>
                <a:t>Voice AI Assistant</a:t>
              </a:r>
              <a:endParaRPr lang="en-US" sz="2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endParaRP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375443" y="2195115"/>
              <a:ext cx="9977238" cy="1857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35"/>
                </a:lnSpc>
              </a:pPr>
              <a:r>
                <a:rPr lang="en-US" sz="2125">
                  <a:solidFill>
                    <a:srgbClr val="4C4C4C"/>
                  </a:solidFill>
                  <a:latin typeface="Noto Serif" panose="02020600060500020200"/>
                  <a:ea typeface="Noto Serif" panose="02020600060500020200"/>
                  <a:cs typeface="Noto Serif" panose="02020600060500020200"/>
                  <a:sym typeface="Noto Serif" panose="02020600060500020200"/>
                </a:rPr>
                <a:t>Develop a voice-guided AI assistant to aid nurses with low literacy or in high-pressure, low-resource environments.</a:t>
              </a:r>
              <a:endPara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endParaRPr>
            </a:p>
          </p:txBody>
        </p:sp>
      </p:grpSp>
      <p:grpSp>
        <p:nvGrpSpPr>
          <p:cNvPr id="38" name="Group 38"/>
          <p:cNvGrpSpPr/>
          <p:nvPr/>
        </p:nvGrpSpPr>
        <p:grpSpPr>
          <a:xfrm rot="0">
            <a:off x="9692879" y="6069509"/>
            <a:ext cx="7630716" cy="286345"/>
            <a:chOff x="0" y="0"/>
            <a:chExt cx="10174288" cy="381793"/>
          </a:xfrm>
        </p:grpSpPr>
        <p:sp>
          <p:nvSpPr>
            <p:cNvPr id="39" name="Freeform 39"/>
            <p:cNvSpPr/>
            <p:nvPr/>
          </p:nvSpPr>
          <p:spPr>
            <a:xfrm>
              <a:off x="6350" y="6350"/>
              <a:ext cx="10161524" cy="369189"/>
            </a:xfrm>
            <a:custGeom>
              <a:avLst/>
              <a:gdLst/>
              <a:ahLst/>
              <a:cxnLst/>
              <a:rect l="l" t="t" r="r" b="b"/>
              <a:pathLst>
                <a:path w="10161524" h="369189">
                  <a:moveTo>
                    <a:pt x="0" y="155067"/>
                  </a:moveTo>
                  <a:cubicBezTo>
                    <a:pt x="0" y="69469"/>
                    <a:pt x="71755" y="0"/>
                    <a:pt x="160147" y="0"/>
                  </a:cubicBezTo>
                  <a:lnTo>
                    <a:pt x="10001377" y="0"/>
                  </a:lnTo>
                  <a:cubicBezTo>
                    <a:pt x="10089897" y="0"/>
                    <a:pt x="10161524" y="69469"/>
                    <a:pt x="10161524" y="155067"/>
                  </a:cubicBezTo>
                  <a:lnTo>
                    <a:pt x="10161524" y="214122"/>
                  </a:lnTo>
                  <a:cubicBezTo>
                    <a:pt x="10161524" y="299720"/>
                    <a:pt x="10089769" y="369189"/>
                    <a:pt x="10001377" y="369189"/>
                  </a:cubicBezTo>
                  <a:lnTo>
                    <a:pt x="160147" y="369189"/>
                  </a:lnTo>
                  <a:cubicBezTo>
                    <a:pt x="71755" y="369062"/>
                    <a:pt x="0" y="299720"/>
                    <a:pt x="0" y="213995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0174224" cy="381889"/>
            </a:xfrm>
            <a:custGeom>
              <a:avLst/>
              <a:gdLst/>
              <a:ahLst/>
              <a:cxnLst/>
              <a:rect l="l" t="t" r="r" b="b"/>
              <a:pathLst>
                <a:path w="10174224" h="381889">
                  <a:moveTo>
                    <a:pt x="0" y="161417"/>
                  </a:moveTo>
                  <a:cubicBezTo>
                    <a:pt x="0" y="72009"/>
                    <a:pt x="74803" y="0"/>
                    <a:pt x="166497" y="0"/>
                  </a:cubicBezTo>
                  <a:lnTo>
                    <a:pt x="10007727" y="0"/>
                  </a:lnTo>
                  <a:lnTo>
                    <a:pt x="10007727" y="6350"/>
                  </a:lnTo>
                  <a:lnTo>
                    <a:pt x="10007727" y="0"/>
                  </a:lnTo>
                  <a:cubicBezTo>
                    <a:pt x="10099549" y="0"/>
                    <a:pt x="10174224" y="72009"/>
                    <a:pt x="10174224" y="161417"/>
                  </a:cubicBezTo>
                  <a:lnTo>
                    <a:pt x="10167874" y="161417"/>
                  </a:lnTo>
                  <a:lnTo>
                    <a:pt x="10174224" y="161417"/>
                  </a:lnTo>
                  <a:lnTo>
                    <a:pt x="10174224" y="220472"/>
                  </a:lnTo>
                  <a:lnTo>
                    <a:pt x="10167874" y="220472"/>
                  </a:lnTo>
                  <a:lnTo>
                    <a:pt x="10174224" y="220472"/>
                  </a:lnTo>
                  <a:cubicBezTo>
                    <a:pt x="10174224" y="309753"/>
                    <a:pt x="10099422" y="381889"/>
                    <a:pt x="10007727" y="381889"/>
                  </a:cubicBezTo>
                  <a:lnTo>
                    <a:pt x="10007727" y="375539"/>
                  </a:lnTo>
                  <a:lnTo>
                    <a:pt x="10007727" y="381889"/>
                  </a:lnTo>
                  <a:lnTo>
                    <a:pt x="166497" y="381889"/>
                  </a:lnTo>
                  <a:lnTo>
                    <a:pt x="166497" y="375539"/>
                  </a:lnTo>
                  <a:lnTo>
                    <a:pt x="166497" y="381889"/>
                  </a:lnTo>
                  <a:cubicBezTo>
                    <a:pt x="74803" y="381762"/>
                    <a:pt x="0" y="309753"/>
                    <a:pt x="0" y="220345"/>
                  </a:cubicBezTo>
                  <a:lnTo>
                    <a:pt x="0" y="161417"/>
                  </a:lnTo>
                  <a:lnTo>
                    <a:pt x="6350" y="161417"/>
                  </a:lnTo>
                  <a:lnTo>
                    <a:pt x="0" y="161417"/>
                  </a:lnTo>
                  <a:moveTo>
                    <a:pt x="12700" y="161417"/>
                  </a:moveTo>
                  <a:lnTo>
                    <a:pt x="12700" y="220472"/>
                  </a:lnTo>
                  <a:lnTo>
                    <a:pt x="6350" y="220472"/>
                  </a:lnTo>
                  <a:lnTo>
                    <a:pt x="12700" y="220472"/>
                  </a:lnTo>
                  <a:cubicBezTo>
                    <a:pt x="12700" y="302387"/>
                    <a:pt x="81407" y="369189"/>
                    <a:pt x="166497" y="369189"/>
                  </a:cubicBezTo>
                  <a:lnTo>
                    <a:pt x="10007727" y="369189"/>
                  </a:lnTo>
                  <a:cubicBezTo>
                    <a:pt x="10092944" y="369189"/>
                    <a:pt x="10161524" y="302387"/>
                    <a:pt x="10161524" y="220472"/>
                  </a:cubicBezTo>
                  <a:lnTo>
                    <a:pt x="10161524" y="161417"/>
                  </a:lnTo>
                  <a:cubicBezTo>
                    <a:pt x="10161651" y="79502"/>
                    <a:pt x="10092944" y="12700"/>
                    <a:pt x="10007727" y="12700"/>
                  </a:cubicBezTo>
                  <a:lnTo>
                    <a:pt x="166497" y="12700"/>
                  </a:lnTo>
                  <a:lnTo>
                    <a:pt x="166497" y="6350"/>
                  </a:lnTo>
                  <a:lnTo>
                    <a:pt x="166497" y="12700"/>
                  </a:lnTo>
                  <a:cubicBezTo>
                    <a:pt x="81407" y="12700"/>
                    <a:pt x="12700" y="79502"/>
                    <a:pt x="12700" y="161417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grpSp>
        <p:nvGrpSpPr>
          <p:cNvPr id="41" name="Group 41"/>
          <p:cNvGrpSpPr/>
          <p:nvPr/>
        </p:nvGrpSpPr>
        <p:grpSpPr>
          <a:xfrm rot="0">
            <a:off x="9277648" y="5792689"/>
            <a:ext cx="839986" cy="839986"/>
            <a:chOff x="0" y="0"/>
            <a:chExt cx="1119982" cy="1119982"/>
          </a:xfrm>
        </p:grpSpPr>
        <p:sp>
          <p:nvSpPr>
            <p:cNvPr id="42" name="Freeform 42"/>
            <p:cNvSpPr/>
            <p:nvPr/>
          </p:nvSpPr>
          <p:spPr>
            <a:xfrm>
              <a:off x="6350" y="6350"/>
              <a:ext cx="1107313" cy="1107313"/>
            </a:xfrm>
            <a:custGeom>
              <a:avLst/>
              <a:gdLst/>
              <a:ahLst/>
              <a:cxnLst/>
              <a:rect l="l" t="t" r="r" b="b"/>
              <a:pathLst>
                <a:path w="1107313" h="1107313">
                  <a:moveTo>
                    <a:pt x="0" y="553593"/>
                  </a:moveTo>
                  <a:cubicBezTo>
                    <a:pt x="0" y="247904"/>
                    <a:pt x="247904" y="0"/>
                    <a:pt x="553593" y="0"/>
                  </a:cubicBezTo>
                  <a:cubicBezTo>
                    <a:pt x="859282" y="0"/>
                    <a:pt x="1107313" y="247904"/>
                    <a:pt x="1107313" y="553593"/>
                  </a:cubicBezTo>
                  <a:cubicBezTo>
                    <a:pt x="1107313" y="859282"/>
                    <a:pt x="859409" y="1107313"/>
                    <a:pt x="553593" y="1107313"/>
                  </a:cubicBezTo>
                  <a:cubicBezTo>
                    <a:pt x="247777" y="1107313"/>
                    <a:pt x="0" y="859409"/>
                    <a:pt x="0" y="553593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  <p:sp>
          <p:nvSpPr>
            <p:cNvPr id="43" name="Freeform 43"/>
            <p:cNvSpPr/>
            <p:nvPr/>
          </p:nvSpPr>
          <p:spPr>
            <a:xfrm>
              <a:off x="0" y="0"/>
              <a:ext cx="1120013" cy="1120013"/>
            </a:xfrm>
            <a:custGeom>
              <a:avLst/>
              <a:gdLst/>
              <a:ahLst/>
              <a:cxnLst/>
              <a:rect l="l" t="t" r="r" b="b"/>
              <a:pathLst>
                <a:path w="1120013" h="1120013">
                  <a:moveTo>
                    <a:pt x="0" y="559943"/>
                  </a:moveTo>
                  <a:cubicBezTo>
                    <a:pt x="0" y="250698"/>
                    <a:pt x="250698" y="0"/>
                    <a:pt x="559943" y="0"/>
                  </a:cubicBezTo>
                  <a:cubicBezTo>
                    <a:pt x="561213" y="0"/>
                    <a:pt x="562356" y="381"/>
                    <a:pt x="563372" y="1016"/>
                  </a:cubicBezTo>
                  <a:lnTo>
                    <a:pt x="559943" y="6350"/>
                  </a:lnTo>
                  <a:lnTo>
                    <a:pt x="559943" y="0"/>
                  </a:lnTo>
                  <a:lnTo>
                    <a:pt x="559943" y="6350"/>
                  </a:lnTo>
                  <a:lnTo>
                    <a:pt x="559943" y="0"/>
                  </a:lnTo>
                  <a:cubicBezTo>
                    <a:pt x="869315" y="0"/>
                    <a:pt x="1120013" y="250698"/>
                    <a:pt x="1120013" y="559943"/>
                  </a:cubicBezTo>
                  <a:cubicBezTo>
                    <a:pt x="1120013" y="561594"/>
                    <a:pt x="1119378" y="563245"/>
                    <a:pt x="1118108" y="564388"/>
                  </a:cubicBezTo>
                  <a:lnTo>
                    <a:pt x="1113663" y="559943"/>
                  </a:lnTo>
                  <a:lnTo>
                    <a:pt x="1120013" y="559943"/>
                  </a:lnTo>
                  <a:cubicBezTo>
                    <a:pt x="1120013" y="869188"/>
                    <a:pt x="869315" y="1119886"/>
                    <a:pt x="560070" y="1119886"/>
                  </a:cubicBezTo>
                  <a:lnTo>
                    <a:pt x="560070" y="1113536"/>
                  </a:lnTo>
                  <a:lnTo>
                    <a:pt x="560070" y="1119886"/>
                  </a:lnTo>
                  <a:cubicBezTo>
                    <a:pt x="250698" y="1120013"/>
                    <a:pt x="0" y="869315"/>
                    <a:pt x="0" y="559943"/>
                  </a:cubicBezTo>
                  <a:lnTo>
                    <a:pt x="6350" y="559943"/>
                  </a:lnTo>
                  <a:lnTo>
                    <a:pt x="0" y="559943"/>
                  </a:lnTo>
                  <a:moveTo>
                    <a:pt x="12700" y="559943"/>
                  </a:moveTo>
                  <a:lnTo>
                    <a:pt x="6350" y="559943"/>
                  </a:lnTo>
                  <a:lnTo>
                    <a:pt x="12700" y="559943"/>
                  </a:lnTo>
                  <a:cubicBezTo>
                    <a:pt x="12700" y="862203"/>
                    <a:pt x="257683" y="1107186"/>
                    <a:pt x="559943" y="1107186"/>
                  </a:cubicBezTo>
                  <a:cubicBezTo>
                    <a:pt x="862203" y="1107186"/>
                    <a:pt x="1107313" y="862203"/>
                    <a:pt x="1107313" y="559943"/>
                  </a:cubicBezTo>
                  <a:cubicBezTo>
                    <a:pt x="1107313" y="558292"/>
                    <a:pt x="1107948" y="556641"/>
                    <a:pt x="1109218" y="555498"/>
                  </a:cubicBezTo>
                  <a:lnTo>
                    <a:pt x="1113663" y="559943"/>
                  </a:lnTo>
                  <a:lnTo>
                    <a:pt x="1107313" y="559943"/>
                  </a:lnTo>
                  <a:cubicBezTo>
                    <a:pt x="1107313" y="257683"/>
                    <a:pt x="862203" y="12700"/>
                    <a:pt x="559943" y="12700"/>
                  </a:cubicBezTo>
                  <a:cubicBezTo>
                    <a:pt x="558673" y="12700"/>
                    <a:pt x="557530" y="12319"/>
                    <a:pt x="556514" y="11684"/>
                  </a:cubicBezTo>
                  <a:lnTo>
                    <a:pt x="559943" y="6350"/>
                  </a:lnTo>
                  <a:lnTo>
                    <a:pt x="559943" y="12700"/>
                  </a:lnTo>
                  <a:cubicBezTo>
                    <a:pt x="257683" y="12700"/>
                    <a:pt x="12700" y="257683"/>
                    <a:pt x="12700" y="559943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sp>
        <p:nvSpPr>
          <p:cNvPr id="44" name="Freeform 44" descr="preencoded.png"/>
          <p:cNvSpPr/>
          <p:nvPr/>
        </p:nvSpPr>
        <p:spPr>
          <a:xfrm>
            <a:off x="9490025" y="6005066"/>
            <a:ext cx="415230" cy="415230"/>
          </a:xfrm>
          <a:custGeom>
            <a:avLst/>
            <a:gdLst/>
            <a:ahLst/>
            <a:cxnLst/>
            <a:rect l="l" t="t" r="r" b="b"/>
            <a:pathLst>
              <a:path w="415230" h="415230">
                <a:moveTo>
                  <a:pt x="0" y="0"/>
                </a:moveTo>
                <a:lnTo>
                  <a:pt x="415230" y="0"/>
                </a:lnTo>
                <a:lnTo>
                  <a:pt x="415230" y="415230"/>
                </a:lnTo>
                <a:lnTo>
                  <a:pt x="0" y="41523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t="-15909" b="-15909"/>
            </a:stretch>
          </a:blipFill>
        </p:spPr>
      </p:sp>
      <p:sp>
        <p:nvSpPr>
          <p:cNvPr id="45" name="TextBox 45"/>
          <p:cNvSpPr txBox="1"/>
          <p:nvPr/>
        </p:nvSpPr>
        <p:spPr>
          <a:xfrm>
            <a:off x="9559230" y="6885682"/>
            <a:ext cx="3460849" cy="451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68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Advanced Alerts</a:t>
            </a:r>
            <a:endParaRPr lang="en-US" sz="268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46" name="TextBox 46"/>
          <p:cNvSpPr txBox="1"/>
          <p:nvPr/>
        </p:nvSpPr>
        <p:spPr>
          <a:xfrm>
            <a:off x="9559230" y="7417594"/>
            <a:ext cx="7482929" cy="1414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125">
                <a:solidFill>
                  <a:srgbClr val="4C4C4C"/>
                </a:solidFill>
                <a:latin typeface="Noto Serif" panose="02020600060500020200"/>
                <a:ea typeface="Noto Serif" panose="02020600060500020200"/>
                <a:cs typeface="Noto Serif" panose="02020600060500020200"/>
                <a:sym typeface="Noto Serif" panose="02020600060500020200"/>
              </a:rPr>
              <a:t>Implement enhanced predictive alert systems specifically for high-risk conditions like Preeclampsia and Postpartum Hemorrhage (PPH).</a:t>
            </a:r>
            <a:endParaRPr lang="en-US" sz="2125">
              <a:solidFill>
                <a:srgbClr val="4C4C4C"/>
              </a:solidFill>
              <a:latin typeface="Noto Serif" panose="02020600060500020200"/>
              <a:ea typeface="Noto Serif" panose="02020600060500020200"/>
              <a:cs typeface="Noto Serif" panose="02020600060500020200"/>
              <a:sym typeface="Noto Serif" panose="02020600060500020200"/>
            </a:endParaRPr>
          </a:p>
        </p:txBody>
      </p:sp>
      <p:sp>
        <p:nvSpPr>
          <p:cNvPr id="47" name="Freeform 47"/>
          <p:cNvSpPr/>
          <p:nvPr/>
        </p:nvSpPr>
        <p:spPr>
          <a:xfrm>
            <a:off x="15586934" y="9735930"/>
            <a:ext cx="2701066" cy="465345"/>
          </a:xfrm>
          <a:custGeom>
            <a:avLst/>
            <a:gdLst/>
            <a:ahLst/>
            <a:cxnLst/>
            <a:rect l="l" t="t" r="r" b="b"/>
            <a:pathLst>
              <a:path w="2701066" h="465345">
                <a:moveTo>
                  <a:pt x="0" y="0"/>
                </a:moveTo>
                <a:lnTo>
                  <a:pt x="2701066" y="0"/>
                </a:lnTo>
                <a:lnTo>
                  <a:pt x="2701066" y="465345"/>
                </a:lnTo>
                <a:lnTo>
                  <a:pt x="0" y="46534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8638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6402</Words>
  <Application>WPS Presentation</Application>
  <PresentationFormat>On-screen Show (4:3)</PresentationFormat>
  <Paragraphs>204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Noto Serif</vt:lpstr>
      <vt:lpstr>Arial</vt:lpstr>
      <vt:lpstr>Noto Serif Bold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6 - Zaid Sutar.pptx</dc:title>
  <dc:creator/>
  <cp:lastModifiedBy>Md Zaid Sutar</cp:lastModifiedBy>
  <cp:revision>2</cp:revision>
  <dcterms:created xsi:type="dcterms:W3CDTF">2006-08-16T00:00:00Z</dcterms:created>
  <dcterms:modified xsi:type="dcterms:W3CDTF">2025-11-13T05:18:33Z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C38A8ED1C7F441F18B26DFDA16F3BC54_12</vt:lpwstr>
  </property>
  <property fmtid="{D5CDD505-2E9C-101B-9397-08002B2CF9AE}" pid="3" name="KSOProductBuildVer">
    <vt:lpwstr>1033-12.2.0.23155</vt:lpwstr>
  </property>
</Properties>
</file>

<file path=docProps/thumbnail.jpeg>
</file>